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6"/>
  </p:notesMasterIdLst>
  <p:handoutMasterIdLst>
    <p:handoutMasterId r:id="rId37"/>
  </p:handoutMasterIdLst>
  <p:sldIdLst>
    <p:sldId id="256" r:id="rId2"/>
    <p:sldId id="258" r:id="rId3"/>
    <p:sldId id="259" r:id="rId4"/>
    <p:sldId id="275" r:id="rId5"/>
    <p:sldId id="277" r:id="rId6"/>
    <p:sldId id="278" r:id="rId7"/>
    <p:sldId id="263" r:id="rId8"/>
    <p:sldId id="264" r:id="rId9"/>
    <p:sldId id="266" r:id="rId10"/>
    <p:sldId id="306" r:id="rId11"/>
    <p:sldId id="307" r:id="rId12"/>
    <p:sldId id="308" r:id="rId13"/>
    <p:sldId id="309" r:id="rId14"/>
    <p:sldId id="310" r:id="rId15"/>
    <p:sldId id="269" r:id="rId16"/>
    <p:sldId id="285" r:id="rId17"/>
    <p:sldId id="292" r:id="rId18"/>
    <p:sldId id="270" r:id="rId19"/>
    <p:sldId id="293" r:id="rId20"/>
    <p:sldId id="291" r:id="rId21"/>
    <p:sldId id="283" r:id="rId22"/>
    <p:sldId id="294" r:id="rId23"/>
    <p:sldId id="304" r:id="rId24"/>
    <p:sldId id="295" r:id="rId25"/>
    <p:sldId id="286" r:id="rId26"/>
    <p:sldId id="297" r:id="rId27"/>
    <p:sldId id="299" r:id="rId28"/>
    <p:sldId id="288" r:id="rId29"/>
    <p:sldId id="300" r:id="rId30"/>
    <p:sldId id="301" r:id="rId31"/>
    <p:sldId id="302" r:id="rId32"/>
    <p:sldId id="303" r:id="rId33"/>
    <p:sldId id="305" r:id="rId34"/>
    <p:sldId id="271" r:id="rId35"/>
  </p:sldIdLst>
  <p:sldSz cx="24384000" cy="13716000"/>
  <p:notesSz cx="5143500" cy="9144000"/>
  <p:embeddedFontLst>
    <p:embeddedFont>
      <p:font typeface="OPPOSans-B" panose="02010600030101010101" charset="-122"/>
      <p:regular r:id="rId38"/>
    </p:embeddedFont>
    <p:embeddedFont>
      <p:font typeface="OPPOSans-R" panose="02010600030101010101" charset="-122"/>
      <p:regular r:id="rId39"/>
    </p:embeddedFont>
    <p:embeddedFont>
      <p:font typeface="Cambria Math" panose="02040503050406030204" pitchFamily="18" charset="0"/>
      <p:regular r:id="rId40"/>
    </p:embeddedFont>
    <p:embeddedFont>
      <p:font typeface="Microsoft YaHei UI" panose="020B0503020204020204" pitchFamily="34" charset="-122"/>
      <p:regular r:id="rId41"/>
      <p:bold r:id="rId42"/>
    </p:embeddedFont>
    <p:embeddedFont>
      <p:font typeface="等线" panose="02010600030101010101" pitchFamily="2" charset="-122"/>
      <p:regular r:id="rId43"/>
      <p:bold r:id="rId44"/>
    </p:embeddedFont>
    <p:embeddedFont>
      <p:font typeface="微软雅黑" panose="020B0503020204020204" pitchFamily="34" charset="-122"/>
      <p:regular r:id="rId45"/>
      <p:bold r:id="rId46"/>
    </p:embeddedFont>
  </p:embeddedFontLst>
  <p:custDataLst>
    <p:tags r:id="rId47"/>
  </p:custData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84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26"/>
    <p:restoredTop sz="94607"/>
  </p:normalViewPr>
  <p:slideViewPr>
    <p:cSldViewPr snapToGrid="0" snapToObjects="1">
      <p:cViewPr varScale="1">
        <p:scale>
          <a:sx n="38" d="100"/>
          <a:sy n="38" d="100"/>
        </p:scale>
        <p:origin x="643" y="82"/>
      </p:cViewPr>
      <p:guideLst>
        <p:guide orient="horz" pos="4320"/>
        <p:guide pos="76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E90329D5-0F32-06AA-4279-89C1592CC0C8}"/>
              </a:ext>
            </a:extLst>
          </p:cNvPr>
          <p:cNvSpPr>
            <a:spLocks noGrp="1"/>
          </p:cNvSpPr>
          <p:nvPr>
            <p:ph type="hdr" sz="quarter"/>
          </p:nvPr>
        </p:nvSpPr>
        <p:spPr>
          <a:xfrm>
            <a:off x="0" y="0"/>
            <a:ext cx="222885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B0A573F9-9B7A-8556-417C-182BE72C5F94}"/>
              </a:ext>
            </a:extLst>
          </p:cNvPr>
          <p:cNvSpPr>
            <a:spLocks noGrp="1"/>
          </p:cNvSpPr>
          <p:nvPr>
            <p:ph type="dt" sz="quarter" idx="1"/>
          </p:nvPr>
        </p:nvSpPr>
        <p:spPr>
          <a:xfrm>
            <a:off x="2913063" y="0"/>
            <a:ext cx="2228850" cy="458788"/>
          </a:xfrm>
          <a:prstGeom prst="rect">
            <a:avLst/>
          </a:prstGeom>
        </p:spPr>
        <p:txBody>
          <a:bodyPr vert="horz" lIns="91440" tIns="45720" rIns="91440" bIns="45720" rtlCol="0"/>
          <a:lstStyle>
            <a:lvl1pPr algn="r">
              <a:defRPr sz="1200"/>
            </a:lvl1pPr>
          </a:lstStyle>
          <a:p>
            <a:fld id="{1E9ED4D5-9877-4093-A2B1-B0B229FB8D3A}" type="datetimeFigureOut">
              <a:rPr lang="zh-CN" altLang="en-US" smtClean="0"/>
              <a:t>2022/5/26</a:t>
            </a:fld>
            <a:endParaRPr lang="zh-CN" altLang="en-US"/>
          </a:p>
        </p:txBody>
      </p:sp>
      <p:sp>
        <p:nvSpPr>
          <p:cNvPr id="4" name="页脚占位符 3">
            <a:extLst>
              <a:ext uri="{FF2B5EF4-FFF2-40B4-BE49-F238E27FC236}">
                <a16:creationId xmlns:a16="http://schemas.microsoft.com/office/drawing/2014/main" id="{1DF1A1E9-98C7-D933-0CC2-DA3F4CB23690}"/>
              </a:ext>
            </a:extLst>
          </p:cNvPr>
          <p:cNvSpPr>
            <a:spLocks noGrp="1"/>
          </p:cNvSpPr>
          <p:nvPr>
            <p:ph type="ftr" sz="quarter" idx="2"/>
          </p:nvPr>
        </p:nvSpPr>
        <p:spPr>
          <a:xfrm>
            <a:off x="0" y="8685213"/>
            <a:ext cx="222885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EE1EB78B-BE7C-28F2-F4CD-6619FEC9811A}"/>
              </a:ext>
            </a:extLst>
          </p:cNvPr>
          <p:cNvSpPr>
            <a:spLocks noGrp="1"/>
          </p:cNvSpPr>
          <p:nvPr>
            <p:ph type="sldNum" sz="quarter" idx="3"/>
          </p:nvPr>
        </p:nvSpPr>
        <p:spPr>
          <a:xfrm>
            <a:off x="2913063" y="8685213"/>
            <a:ext cx="2228850" cy="458787"/>
          </a:xfrm>
          <a:prstGeom prst="rect">
            <a:avLst/>
          </a:prstGeom>
        </p:spPr>
        <p:txBody>
          <a:bodyPr vert="horz" lIns="91440" tIns="45720" rIns="91440" bIns="45720" rtlCol="0" anchor="b"/>
          <a:lstStyle>
            <a:lvl1pPr algn="r">
              <a:defRPr sz="1200"/>
            </a:lvl1pPr>
          </a:lstStyle>
          <a:p>
            <a:fld id="{6F49FD0F-AEFB-4AC6-B682-1C29E6814196}" type="slidenum">
              <a:rPr lang="zh-CN" altLang="en-US" smtClean="0"/>
              <a:t>‹#›</a:t>
            </a:fld>
            <a:endParaRPr lang="zh-CN" altLang="en-US"/>
          </a:p>
        </p:txBody>
      </p:sp>
    </p:spTree>
    <p:extLst>
      <p:ext uri="{BB962C8B-B14F-4D97-AF65-F5344CB8AC3E}">
        <p14:creationId xmlns:p14="http://schemas.microsoft.com/office/powerpoint/2010/main" val="236157474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22885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2913063" y="0"/>
            <a:ext cx="2228850" cy="458788"/>
          </a:xfrm>
          <a:prstGeom prst="rect">
            <a:avLst/>
          </a:prstGeom>
        </p:spPr>
        <p:txBody>
          <a:bodyPr vert="horz" lIns="91440" tIns="45720" rIns="91440" bIns="45720" rtlCol="0"/>
          <a:lstStyle>
            <a:lvl1pPr algn="r">
              <a:defRPr sz="1200"/>
            </a:lvl1pPr>
          </a:lstStyle>
          <a:p>
            <a:fld id="{DCCABE3D-DD4B-4A9C-8173-6CC0E4BD7B49}" type="datetimeFigureOut">
              <a:rPr lang="zh-CN" altLang="en-US" smtClean="0"/>
              <a:t>2022/5/26</a:t>
            </a:fld>
            <a:endParaRPr lang="zh-CN" altLang="en-US"/>
          </a:p>
        </p:txBody>
      </p:sp>
      <p:sp>
        <p:nvSpPr>
          <p:cNvPr id="4" name="幻灯片图像占位符 3"/>
          <p:cNvSpPr>
            <a:spLocks noGrp="1" noRot="1" noChangeAspect="1"/>
          </p:cNvSpPr>
          <p:nvPr>
            <p:ph type="sldImg" idx="2"/>
          </p:nvPr>
        </p:nvSpPr>
        <p:spPr>
          <a:xfrm>
            <a:off x="-17145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514350" y="4400550"/>
            <a:ext cx="41148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22885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2913063" y="8685213"/>
            <a:ext cx="2228850" cy="458787"/>
          </a:xfrm>
          <a:prstGeom prst="rect">
            <a:avLst/>
          </a:prstGeom>
        </p:spPr>
        <p:txBody>
          <a:bodyPr vert="horz" lIns="91440" tIns="45720" rIns="91440" bIns="45720" rtlCol="0" anchor="b"/>
          <a:lstStyle>
            <a:lvl1pPr algn="r">
              <a:defRPr sz="1200"/>
            </a:lvl1pPr>
          </a:lstStyle>
          <a:p>
            <a:fld id="{74F4741F-ADA0-4C84-875D-1E96D0617FA0}" type="slidenum">
              <a:rPr lang="zh-CN" altLang="en-US" smtClean="0"/>
              <a:t>‹#›</a:t>
            </a:fld>
            <a:endParaRPr lang="zh-CN" altLang="en-US"/>
          </a:p>
        </p:txBody>
      </p:sp>
    </p:spTree>
    <p:extLst>
      <p:ext uri="{BB962C8B-B14F-4D97-AF65-F5344CB8AC3E}">
        <p14:creationId xmlns:p14="http://schemas.microsoft.com/office/powerpoint/2010/main" val="3104906517"/>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74F4741F-ADA0-4C84-875D-1E96D0617FA0}" type="slidenum">
              <a:rPr lang="zh-CN" altLang="en-US" smtClean="0"/>
              <a:t>20</a:t>
            </a:fld>
            <a:endParaRPr lang="zh-CN" altLang="en-US"/>
          </a:p>
        </p:txBody>
      </p:sp>
    </p:spTree>
    <p:extLst>
      <p:ext uri="{BB962C8B-B14F-4D97-AF65-F5344CB8AC3E}">
        <p14:creationId xmlns:p14="http://schemas.microsoft.com/office/powerpoint/2010/main" val="42787320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74F4741F-ADA0-4C84-875D-1E96D0617FA0}" type="slidenum">
              <a:rPr lang="zh-CN" altLang="en-US" smtClean="0"/>
              <a:t>24</a:t>
            </a:fld>
            <a:endParaRPr lang="zh-CN" altLang="en-US"/>
          </a:p>
        </p:txBody>
      </p:sp>
    </p:spTree>
    <p:extLst>
      <p:ext uri="{BB962C8B-B14F-4D97-AF65-F5344CB8AC3E}">
        <p14:creationId xmlns:p14="http://schemas.microsoft.com/office/powerpoint/2010/main" val="1492569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74F4741F-ADA0-4C84-875D-1E96D0617FA0}" type="slidenum">
              <a:rPr lang="zh-CN" altLang="en-US" smtClean="0"/>
              <a:t>27</a:t>
            </a:fld>
            <a:endParaRPr lang="zh-CN" altLang="en-US"/>
          </a:p>
        </p:txBody>
      </p:sp>
    </p:spTree>
    <p:extLst>
      <p:ext uri="{BB962C8B-B14F-4D97-AF65-F5344CB8AC3E}">
        <p14:creationId xmlns:p14="http://schemas.microsoft.com/office/powerpoint/2010/main" val="2433659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74F4741F-ADA0-4C84-875D-1E96D0617FA0}" type="slidenum">
              <a:rPr lang="zh-CN" altLang="en-US" smtClean="0"/>
              <a:t>31</a:t>
            </a:fld>
            <a:endParaRPr lang="zh-CN" altLang="en-US"/>
          </a:p>
        </p:txBody>
      </p:sp>
    </p:spTree>
    <p:extLst>
      <p:ext uri="{BB962C8B-B14F-4D97-AF65-F5344CB8AC3E}">
        <p14:creationId xmlns:p14="http://schemas.microsoft.com/office/powerpoint/2010/main" val="3075158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74F4741F-ADA0-4C84-875D-1E96D0617FA0}" type="slidenum">
              <a:rPr lang="zh-CN" altLang="en-US" smtClean="0"/>
              <a:t>32</a:t>
            </a:fld>
            <a:endParaRPr lang="zh-CN" altLang="en-US"/>
          </a:p>
        </p:txBody>
      </p:sp>
    </p:spTree>
    <p:extLst>
      <p:ext uri="{BB962C8B-B14F-4D97-AF65-F5344CB8AC3E}">
        <p14:creationId xmlns:p14="http://schemas.microsoft.com/office/powerpoint/2010/main" val="3133044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74F4741F-ADA0-4C84-875D-1E96D0617FA0}" type="slidenum">
              <a:rPr lang="zh-CN" altLang="en-US" smtClean="0"/>
              <a:t>33</a:t>
            </a:fld>
            <a:endParaRPr lang="zh-CN" altLang="en-US"/>
          </a:p>
        </p:txBody>
      </p:sp>
    </p:spTree>
    <p:extLst>
      <p:ext uri="{BB962C8B-B14F-4D97-AF65-F5344CB8AC3E}">
        <p14:creationId xmlns:p14="http://schemas.microsoft.com/office/powerpoint/2010/main" val="30640000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jpe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jpe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jpe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jpe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jpe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jpeg"/><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jpe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jpe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jpe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jpe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jpeg"/><Relationship Id="rId1" Type="http://schemas.openxmlformats.org/officeDocument/2006/relationships/slideLayout" Target="../slideLayouts/slideLayout1.xml"/><Relationship Id="rId4" Type="http://schemas.openxmlformats.org/officeDocument/2006/relationships/image" Target="../media/image380.png"/></Relationships>
</file>

<file path=ppt/slides/_rels/slide3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1.xml"/><Relationship Id="rId5" Type="http://schemas.openxmlformats.org/officeDocument/2006/relationships/image" Target="../media/image18.jpe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101" name="image 101"/>
          <p:cNvPicPr>
            <a:picLocks noChangeAspect="1"/>
          </p:cNvPicPr>
          <p:nvPr/>
        </p:nvPicPr>
        <p:blipFill>
          <a:blip r:embed="rId2"/>
          <a:srcRect/>
          <a:stretch>
            <a:fillRect/>
          </a:stretch>
        </p:blipFill>
        <p:spPr>
          <a:xfrm>
            <a:off x="0" y="3594100"/>
            <a:ext cx="24384000" cy="7632700"/>
          </a:xfrm>
          <a:prstGeom prst="rect">
            <a:avLst/>
          </a:prstGeom>
        </p:spPr>
      </p:pic>
      <p:pic>
        <p:nvPicPr>
          <p:cNvPr id="9102" name="image 102" descr="C:\Users\王乾坤\Desktop\答辩ppt\122184.png122184"/>
          <p:cNvPicPr>
            <a:picLocks noChangeAspect="1"/>
          </p:cNvPicPr>
          <p:nvPr/>
        </p:nvPicPr>
        <p:blipFill>
          <a:blip r:embed="rId3">
            <a:alphaModFix amt="15000"/>
          </a:blip>
          <a:srcRect/>
          <a:stretch>
            <a:fillRect/>
          </a:stretch>
        </p:blipFill>
        <p:spPr>
          <a:xfrm>
            <a:off x="8890" y="3594100"/>
            <a:ext cx="24425275" cy="7669530"/>
          </a:xfrm>
          <a:prstGeom prst="rect">
            <a:avLst/>
          </a:prstGeom>
        </p:spPr>
      </p:pic>
      <p:sp>
        <p:nvSpPr>
          <p:cNvPr id="105" name="Object 105"/>
          <p:cNvSpPr txBox="1"/>
          <p:nvPr/>
        </p:nvSpPr>
        <p:spPr>
          <a:xfrm>
            <a:off x="863600" y="12372975"/>
            <a:ext cx="22674640" cy="457560"/>
          </a:xfrm>
          <a:prstGeom prst="rect">
            <a:avLst/>
          </a:prstGeom>
        </p:spPr>
        <p:txBody>
          <a:bodyPr vert="horz" lIns="0" tIns="0" rIns="0" bIns="0" rtlCol="0" anchor="t" anchorCtr="0">
            <a:noAutofit/>
          </a:bodyPr>
          <a:lstStyle/>
          <a:p>
            <a:pPr algn="ctr">
              <a:lnSpc>
                <a:spcPct val="100000"/>
              </a:lnSpc>
            </a:pPr>
            <a:r>
              <a:rPr lang="zh-CN" sz="3000" b="0" i="0" dirty="0">
                <a:solidFill>
                  <a:srgbClr val="535353"/>
                </a:solidFill>
                <a:latin typeface="微软雅黑" panose="020B0503020204020204" pitchFamily="34" charset="-122"/>
                <a:ea typeface="微软雅黑" panose="020B0503020204020204" pitchFamily="34" charset="-122"/>
              </a:rPr>
              <a:t>专业：地质工程              指导教师：</a:t>
            </a:r>
            <a:r>
              <a:rPr lang="zh-CN" altLang="en-US" sz="3000" b="0" i="0" dirty="0">
                <a:solidFill>
                  <a:srgbClr val="535353"/>
                </a:solidFill>
                <a:latin typeface="微软雅黑" panose="020B0503020204020204" pitchFamily="34" charset="-122"/>
                <a:ea typeface="微软雅黑" panose="020B0503020204020204" pitchFamily="34" charset="-122"/>
              </a:rPr>
              <a:t>马孝春</a:t>
            </a:r>
            <a:r>
              <a:rPr lang="zh-CN" sz="3000" b="0" i="0" dirty="0">
                <a:solidFill>
                  <a:srgbClr val="535353"/>
                </a:solidFill>
                <a:latin typeface="微软雅黑" panose="020B0503020204020204" pitchFamily="34" charset="-122"/>
                <a:ea typeface="微软雅黑" panose="020B0503020204020204" pitchFamily="34" charset="-122"/>
              </a:rPr>
              <a:t>              学号：</a:t>
            </a:r>
            <a:r>
              <a:rPr lang="en-US" sz="3000" b="0" i="0" dirty="0">
                <a:solidFill>
                  <a:srgbClr val="535353"/>
                </a:solidFill>
                <a:latin typeface="微软雅黑" panose="020B0503020204020204" pitchFamily="34" charset="-122"/>
                <a:ea typeface="微软雅黑" panose="020B0503020204020204" pitchFamily="34" charset="-122"/>
              </a:rPr>
              <a:t>1002181319</a:t>
            </a:r>
            <a:r>
              <a:rPr lang="zh-CN" sz="3000" b="0" i="0" dirty="0">
                <a:solidFill>
                  <a:srgbClr val="535353"/>
                </a:solidFill>
                <a:latin typeface="微软雅黑" panose="020B0503020204020204" pitchFamily="34" charset="-122"/>
                <a:ea typeface="微软雅黑" panose="020B0503020204020204" pitchFamily="34" charset="-122"/>
              </a:rPr>
              <a:t>              答辩人：</a:t>
            </a:r>
            <a:r>
              <a:rPr lang="zh-CN" altLang="en-US" sz="3000" b="0" i="0" dirty="0">
                <a:solidFill>
                  <a:srgbClr val="535353"/>
                </a:solidFill>
                <a:latin typeface="微软雅黑" panose="020B0503020204020204" pitchFamily="34" charset="-122"/>
                <a:ea typeface="微软雅黑" panose="020B0503020204020204" pitchFamily="34" charset="-122"/>
              </a:rPr>
              <a:t>王乾坤</a:t>
            </a:r>
          </a:p>
        </p:txBody>
      </p:sp>
      <p:pic>
        <p:nvPicPr>
          <p:cNvPr id="9103" name="image 103"/>
          <p:cNvPicPr>
            <a:picLocks noChangeAspect="1"/>
          </p:cNvPicPr>
          <p:nvPr/>
        </p:nvPicPr>
        <p:blipFill>
          <a:blip r:embed="rId4"/>
          <a:srcRect/>
          <a:stretch>
            <a:fillRect/>
          </a:stretch>
        </p:blipFill>
        <p:spPr>
          <a:xfrm>
            <a:off x="10750550" y="1498600"/>
            <a:ext cx="2882900" cy="2882900"/>
          </a:xfrm>
          <a:prstGeom prst="rect">
            <a:avLst/>
          </a:prstGeom>
        </p:spPr>
      </p:pic>
      <p:sp>
        <p:nvSpPr>
          <p:cNvPr id="107" name="Object 107"/>
          <p:cNvSpPr txBox="1"/>
          <p:nvPr/>
        </p:nvSpPr>
        <p:spPr>
          <a:xfrm>
            <a:off x="1509244" y="5810487"/>
            <a:ext cx="22028995" cy="737179"/>
          </a:xfrm>
          <a:prstGeom prst="rect">
            <a:avLst/>
          </a:prstGeom>
        </p:spPr>
        <p:txBody>
          <a:bodyPr vert="horz" lIns="0" tIns="0" rIns="0" bIns="0" rtlCol="0" anchor="t" anchorCtr="0">
            <a:noAutofit/>
          </a:bodyPr>
          <a:lstStyle/>
          <a:p>
            <a:pPr algn="ctr">
              <a:lnSpc>
                <a:spcPct val="100000"/>
              </a:lnSpc>
            </a:pPr>
            <a:r>
              <a:rPr lang="zh-CN" altLang="en-US" sz="11500" b="0" i="0" spc="768" dirty="0">
                <a:solidFill>
                  <a:srgbClr val="FFFFFF"/>
                </a:solidFill>
                <a:latin typeface="Microsoft YaHei UI" panose="020B0503020204020204" pitchFamily="34" charset="-122"/>
                <a:ea typeface="Microsoft YaHei UI" panose="020B0503020204020204" pitchFamily="34" charset="-122"/>
              </a:rPr>
              <a:t>钢筋混凝土</a:t>
            </a:r>
            <a:r>
              <a:rPr lang="zh-CN" altLang="en-US" sz="11500" b="0" i="0" spc="768">
                <a:solidFill>
                  <a:srgbClr val="FFFFFF"/>
                </a:solidFill>
                <a:latin typeface="Microsoft YaHei UI" panose="020B0503020204020204" pitchFamily="34" charset="-122"/>
                <a:ea typeface="Microsoft YaHei UI" panose="020B0503020204020204" pitchFamily="34" charset="-122"/>
              </a:rPr>
              <a:t>排水管道喷涂</a:t>
            </a:r>
            <a:endParaRPr lang="en-US" altLang="zh-CN" sz="11500" b="0" i="0" spc="768">
              <a:solidFill>
                <a:srgbClr val="FFFFFF"/>
              </a:solidFill>
              <a:latin typeface="Microsoft YaHei UI" panose="020B0503020204020204" pitchFamily="34" charset="-122"/>
              <a:ea typeface="Microsoft YaHei UI" panose="020B0503020204020204" pitchFamily="34" charset="-122"/>
            </a:endParaRPr>
          </a:p>
          <a:p>
            <a:pPr algn="ctr">
              <a:lnSpc>
                <a:spcPct val="100000"/>
              </a:lnSpc>
            </a:pPr>
            <a:r>
              <a:rPr lang="zh-CN" altLang="en-US" sz="11500" b="0" i="0" spc="768">
                <a:solidFill>
                  <a:srgbClr val="FFFFFF"/>
                </a:solidFill>
                <a:latin typeface="Microsoft YaHei UI" panose="020B0503020204020204" pitchFamily="34" charset="-122"/>
                <a:ea typeface="Microsoft YaHei UI" panose="020B0503020204020204" pitchFamily="34" charset="-122"/>
              </a:rPr>
              <a:t>修复</a:t>
            </a:r>
            <a:r>
              <a:rPr lang="zh-CN" altLang="en-US" sz="11500" b="0" i="0" spc="768" dirty="0">
                <a:solidFill>
                  <a:srgbClr val="FFFFFF"/>
                </a:solidFill>
                <a:latin typeface="Microsoft YaHei UI" panose="020B0503020204020204" pitchFamily="34" charset="-122"/>
                <a:ea typeface="Microsoft YaHei UI" panose="020B0503020204020204" pitchFamily="34" charset="-122"/>
              </a:rPr>
              <a:t>承载性能研究</a:t>
            </a:r>
            <a:endParaRPr lang="zh-CN" altLang="en-US" sz="4800" dirty="0">
              <a:latin typeface="Microsoft YaHei UI" panose="020B0503020204020204" pitchFamily="34" charset="-122"/>
              <a:ea typeface="Microsoft YaHei UI" panose="020B0503020204020204" pitchFamily="34" charset="-122"/>
            </a:endParaRPr>
          </a:p>
        </p:txBody>
      </p:sp>
      <p:pic>
        <p:nvPicPr>
          <p:cNvPr id="2" name="图片 1" descr="校徽"/>
          <p:cNvPicPr>
            <a:picLocks noChangeAspect="1"/>
          </p:cNvPicPr>
          <p:nvPr/>
        </p:nvPicPr>
        <p:blipFill>
          <a:blip r:embed="rId5"/>
          <a:stretch>
            <a:fillRect/>
          </a:stretch>
        </p:blipFill>
        <p:spPr>
          <a:xfrm>
            <a:off x="10649902" y="1457115"/>
            <a:ext cx="3143250" cy="2822575"/>
          </a:xfrm>
          <a:prstGeom prst="flowChartConnector">
            <a:avLst/>
          </a:prstGeom>
        </p:spPr>
      </p:pic>
    </p:spTree>
  </p:cSld>
  <p:clrMapOvr>
    <a:masterClrMapping/>
  </p:clrMapOvr>
  <mc:AlternateContent xmlns:mc="http://schemas.openxmlformats.org/markup-compatibility/2006">
    <mc:Choice xmlns:p14="http://schemas.microsoft.com/office/powerpoint/2010/main" Requires="p14">
      <p:transition spd="slow" p14:dur="2000" advTm="10018"/>
    </mc:Choice>
    <mc:Fallback>
      <p:transition spd="slow" advTm="1001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013" name="Object 12013"/>
          <p:cNvSpPr txBox="1"/>
          <p:nvPr/>
        </p:nvSpPr>
        <p:spPr>
          <a:xfrm>
            <a:off x="1663700" y="732790"/>
            <a:ext cx="5274650" cy="1194740"/>
          </a:xfrm>
          <a:prstGeom prst="rect">
            <a:avLst/>
          </a:prstGeom>
        </p:spPr>
        <p:txBody>
          <a:bodyPr vert="horz" lIns="0" tIns="0" rIns="0" bIns="0" rtlCol="0" anchor="t" anchorCtr="0">
            <a:noAutofit/>
          </a:bodyPr>
          <a:lstStyle/>
          <a:p>
            <a:pPr algn="l">
              <a:lnSpc>
                <a:spcPct val="111000"/>
              </a:lnSpc>
            </a:pPr>
            <a:r>
              <a:rPr lang="zh-CN" sz="3600" b="0" i="0" spc="360">
                <a:solidFill>
                  <a:srgbClr val="313131"/>
                </a:solidFill>
                <a:latin typeface="OPPOSans-B" panose="00020600040101010101" charset="-122"/>
                <a:ea typeface="OPPOSans-B" panose="00020600040101010101" charset="-122"/>
              </a:rPr>
              <a:t>2.</a:t>
            </a:r>
            <a:r>
              <a:rPr lang="en-US" altLang="zh-CN" sz="3600" b="0" i="0" spc="360">
                <a:solidFill>
                  <a:srgbClr val="313131"/>
                </a:solidFill>
                <a:latin typeface="OPPOSans-B" panose="00020600040101010101" charset="-122"/>
                <a:ea typeface="OPPOSans-B" panose="00020600040101010101" charset="-122"/>
              </a:rPr>
              <a:t>0</a:t>
            </a:r>
            <a:endParaRPr lang="zh-CN" altLang="en-US" sz="3600" dirty="0"/>
          </a:p>
          <a:p>
            <a:pPr algn="l">
              <a:lnSpc>
                <a:spcPct val="111000"/>
              </a:lnSpc>
            </a:pPr>
            <a:r>
              <a:rPr lang="zh-CN" altLang="en-US" sz="3600" b="1" spc="360">
                <a:solidFill>
                  <a:srgbClr val="313131"/>
                </a:solidFill>
                <a:latin typeface="Microsoft YaHei UI" panose="020B0503020204020204" pitchFamily="34" charset="-122"/>
                <a:ea typeface="Microsoft YaHei UI" panose="020B0503020204020204" pitchFamily="34" charset="-122"/>
              </a:rPr>
              <a:t>研究内容</a:t>
            </a:r>
            <a:endParaRPr lang="zh-CN" altLang="en-US" b="1" dirty="0">
              <a:latin typeface="Microsoft YaHei UI" panose="020B0503020204020204" pitchFamily="34" charset="-122"/>
              <a:ea typeface="Microsoft YaHei UI" panose="020B0503020204020204" pitchFamily="34" charset="-122"/>
            </a:endParaRPr>
          </a:p>
        </p:txBody>
      </p:sp>
      <p:pic>
        <p:nvPicPr>
          <p:cNvPr id="912014" name="image 12014"/>
          <p:cNvPicPr>
            <a:picLocks noChangeAspect="1"/>
          </p:cNvPicPr>
          <p:nvPr/>
        </p:nvPicPr>
        <p:blipFill>
          <a:blip r:embed="rId2"/>
          <a:srcRect/>
          <a:stretch>
            <a:fillRect/>
          </a:stretch>
        </p:blipFill>
        <p:spPr>
          <a:xfrm>
            <a:off x="0" y="698500"/>
            <a:ext cx="1308100" cy="1143000"/>
          </a:xfrm>
          <a:prstGeom prst="rect">
            <a:avLst/>
          </a:prstGeom>
        </p:spPr>
      </p:pic>
      <p:sp>
        <p:nvSpPr>
          <p:cNvPr id="4" name="文本框 3">
            <a:extLst>
              <a:ext uri="{FF2B5EF4-FFF2-40B4-BE49-F238E27FC236}">
                <a16:creationId xmlns:a16="http://schemas.microsoft.com/office/drawing/2014/main" id="{0437B5FF-7203-A05D-34D1-1ADD13F076F0}"/>
              </a:ext>
            </a:extLst>
          </p:cNvPr>
          <p:cNvSpPr txBox="1"/>
          <p:nvPr/>
        </p:nvSpPr>
        <p:spPr>
          <a:xfrm>
            <a:off x="840740" y="2905760"/>
            <a:ext cx="5925820" cy="830997"/>
          </a:xfrm>
          <a:prstGeom prst="rect">
            <a:avLst/>
          </a:prstGeom>
          <a:noFill/>
        </p:spPr>
        <p:txBody>
          <a:bodyPr wrap="square" rtlCol="0">
            <a:spAutoFit/>
          </a:bodyPr>
          <a:lstStyle/>
          <a:p>
            <a:r>
              <a:rPr lang="en-US" altLang="zh-CN" sz="4800">
                <a:latin typeface="微软雅黑" panose="020B0503020204020204" pitchFamily="34" charset="-122"/>
                <a:ea typeface="微软雅黑" panose="020B0503020204020204" pitchFamily="34" charset="-122"/>
              </a:rPr>
              <a:t>1.</a:t>
            </a:r>
            <a:r>
              <a:rPr lang="zh-CN" altLang="en-US" sz="4800">
                <a:latin typeface="微软雅黑" panose="020B0503020204020204" pitchFamily="34" charset="-122"/>
                <a:ea typeface="微软雅黑" panose="020B0503020204020204" pitchFamily="34" charset="-122"/>
              </a:rPr>
              <a:t>内衬设计计算</a:t>
            </a:r>
          </a:p>
        </p:txBody>
      </p:sp>
      <p:sp>
        <p:nvSpPr>
          <p:cNvPr id="5" name="文本框 4">
            <a:extLst>
              <a:ext uri="{FF2B5EF4-FFF2-40B4-BE49-F238E27FC236}">
                <a16:creationId xmlns:a16="http://schemas.microsoft.com/office/drawing/2014/main" id="{B42D70FB-17B6-4DFA-A30E-CA8FD49BE3C0}"/>
              </a:ext>
            </a:extLst>
          </p:cNvPr>
          <p:cNvSpPr txBox="1"/>
          <p:nvPr/>
        </p:nvSpPr>
        <p:spPr>
          <a:xfrm>
            <a:off x="1032850" y="4569396"/>
            <a:ext cx="6746240" cy="646331"/>
          </a:xfrm>
          <a:prstGeom prst="rect">
            <a:avLst/>
          </a:prstGeom>
          <a:noFill/>
        </p:spPr>
        <p:txBody>
          <a:bodyPr wrap="square" rtlCol="0">
            <a:spAutoFit/>
          </a:bodyPr>
          <a:lstStyle/>
          <a:p>
            <a:r>
              <a:rPr lang="zh-CN" altLang="en-US" sz="3600">
                <a:latin typeface="微软雅黑" panose="020B0503020204020204" pitchFamily="34" charset="-122"/>
                <a:ea typeface="微软雅黑" panose="020B0503020204020204" pitchFamily="34" charset="-122"/>
              </a:rPr>
              <a:t>①荷载分析计算</a:t>
            </a:r>
          </a:p>
        </p:txBody>
      </p:sp>
      <p:sp>
        <p:nvSpPr>
          <p:cNvPr id="9" name="文本框 8">
            <a:extLst>
              <a:ext uri="{FF2B5EF4-FFF2-40B4-BE49-F238E27FC236}">
                <a16:creationId xmlns:a16="http://schemas.microsoft.com/office/drawing/2014/main" id="{A062499D-FF6D-F067-4705-BF331669E7A7}"/>
              </a:ext>
            </a:extLst>
          </p:cNvPr>
          <p:cNvSpPr txBox="1"/>
          <p:nvPr/>
        </p:nvSpPr>
        <p:spPr>
          <a:xfrm>
            <a:off x="8507265" y="4521240"/>
            <a:ext cx="6746240" cy="646331"/>
          </a:xfrm>
          <a:prstGeom prst="rect">
            <a:avLst/>
          </a:prstGeom>
          <a:noFill/>
        </p:spPr>
        <p:txBody>
          <a:bodyPr wrap="square" rtlCol="0">
            <a:spAutoFit/>
          </a:bodyPr>
          <a:lstStyle/>
          <a:p>
            <a:r>
              <a:rPr lang="zh-CN" altLang="en-US" sz="3600">
                <a:latin typeface="微软雅黑" panose="020B0503020204020204" pitchFamily="34" charset="-122"/>
                <a:ea typeface="微软雅黑" panose="020B0503020204020204" pitchFamily="34" charset="-122"/>
              </a:rPr>
              <a:t>②内衬结构强度设计</a:t>
            </a:r>
          </a:p>
        </p:txBody>
      </p:sp>
      <p:sp>
        <p:nvSpPr>
          <p:cNvPr id="10" name="文本框 9">
            <a:extLst>
              <a:ext uri="{FF2B5EF4-FFF2-40B4-BE49-F238E27FC236}">
                <a16:creationId xmlns:a16="http://schemas.microsoft.com/office/drawing/2014/main" id="{36FB9396-82AF-712E-A8AA-3DF047B99F23}"/>
              </a:ext>
            </a:extLst>
          </p:cNvPr>
          <p:cNvSpPr txBox="1"/>
          <p:nvPr/>
        </p:nvSpPr>
        <p:spPr>
          <a:xfrm>
            <a:off x="16933375" y="4569395"/>
            <a:ext cx="6746240" cy="646331"/>
          </a:xfrm>
          <a:prstGeom prst="rect">
            <a:avLst/>
          </a:prstGeom>
          <a:noFill/>
        </p:spPr>
        <p:txBody>
          <a:bodyPr wrap="square" rtlCol="0">
            <a:spAutoFit/>
          </a:bodyPr>
          <a:lstStyle/>
          <a:p>
            <a:r>
              <a:rPr lang="zh-CN" altLang="en-US" sz="3600">
                <a:latin typeface="微软雅黑" panose="020B0503020204020204" pitchFamily="34" charset="-122"/>
                <a:ea typeface="微软雅黑" panose="020B0503020204020204" pitchFamily="34" charset="-122"/>
              </a:rPr>
              <a:t>③内衬强度计算</a:t>
            </a:r>
          </a:p>
        </p:txBody>
      </p:sp>
      <p:sp>
        <p:nvSpPr>
          <p:cNvPr id="7" name="文本框 6">
            <a:extLst>
              <a:ext uri="{FF2B5EF4-FFF2-40B4-BE49-F238E27FC236}">
                <a16:creationId xmlns:a16="http://schemas.microsoft.com/office/drawing/2014/main" id="{FC9B4E23-4ECE-CD6E-8E4F-12AAA29CCB1D}"/>
              </a:ext>
            </a:extLst>
          </p:cNvPr>
          <p:cNvSpPr txBox="1"/>
          <p:nvPr/>
        </p:nvSpPr>
        <p:spPr>
          <a:xfrm>
            <a:off x="390354" y="6694698"/>
            <a:ext cx="6376206" cy="2959977"/>
          </a:xfrm>
          <a:prstGeom prst="rect">
            <a:avLst/>
          </a:prstGeom>
          <a:noFill/>
        </p:spPr>
        <p:txBody>
          <a:bodyPr wrap="square" rtlCol="0">
            <a:spAutoFit/>
          </a:bodyPr>
          <a:lstStyle/>
          <a:p>
            <a:pPr indent="720000">
              <a:lnSpc>
                <a:spcPct val="150000"/>
              </a:lnSpc>
            </a:pPr>
            <a:r>
              <a:rPr lang="zh-CN" altLang="zh-CN" sz="3200">
                <a:effectLst/>
                <a:latin typeface="微软雅黑" panose="020B0503020204020204" pitchFamily="34" charset="-122"/>
                <a:ea typeface="微软雅黑" panose="020B0503020204020204" pitchFamily="34" charset="-122"/>
                <a:cs typeface="Times New Roman" panose="02020603050405020304" pitchFamily="18" charset="0"/>
              </a:rPr>
              <a:t>外部荷载的作用是排水管道产生破坏的一个重要影响因素</a:t>
            </a:r>
            <a:r>
              <a:rPr lang="zh-CN" altLang="en-US" sz="320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3200">
                <a:effectLst/>
                <a:latin typeface="微软雅黑" panose="020B0503020204020204" pitchFamily="34" charset="-122"/>
                <a:ea typeface="微软雅黑" panose="020B0503020204020204" pitchFamily="34" charset="-122"/>
                <a:cs typeface="Times New Roman" panose="02020603050405020304" pitchFamily="18" charset="0"/>
              </a:rPr>
              <a:t>排水管道所受主要</a:t>
            </a:r>
            <a:r>
              <a:rPr lang="zh-CN" altLang="en-US" sz="3200">
                <a:effectLst/>
                <a:latin typeface="微软雅黑" panose="020B0503020204020204" pitchFamily="34" charset="-122"/>
                <a:ea typeface="微软雅黑" panose="020B0503020204020204" pitchFamily="34" charset="-122"/>
                <a:cs typeface="Times New Roman" panose="02020603050405020304" pitchFamily="18" charset="0"/>
              </a:rPr>
              <a:t>荷载</a:t>
            </a:r>
            <a:r>
              <a:rPr lang="zh-CN" altLang="zh-CN" sz="3200">
                <a:effectLst/>
                <a:latin typeface="微软雅黑" panose="020B0503020204020204" pitchFamily="34" charset="-122"/>
                <a:ea typeface="微软雅黑" panose="020B0503020204020204" pitchFamily="34" charset="-122"/>
                <a:cs typeface="Times New Roman" panose="02020603050405020304" pitchFamily="18" charset="0"/>
              </a:rPr>
              <a:t>包括</a:t>
            </a:r>
            <a:r>
              <a:rPr lang="zh-CN" altLang="zh-CN" sz="32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土压力</a:t>
            </a:r>
            <a:r>
              <a:rPr lang="zh-CN" altLang="zh-CN" sz="320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32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地下水静液压力</a:t>
            </a:r>
            <a:r>
              <a:rPr lang="zh-CN" altLang="zh-CN" sz="3200">
                <a:effectLst/>
                <a:latin typeface="微软雅黑" panose="020B0503020204020204" pitchFamily="34" charset="-122"/>
                <a:ea typeface="微软雅黑" panose="020B0503020204020204" pitchFamily="34" charset="-122"/>
                <a:cs typeface="Times New Roman" panose="02020603050405020304" pitchFamily="18" charset="0"/>
              </a:rPr>
              <a:t>和</a:t>
            </a:r>
            <a:r>
              <a:rPr lang="zh-CN" altLang="zh-CN" sz="32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活荷载</a:t>
            </a:r>
            <a:r>
              <a:rPr lang="zh-CN" altLang="en-US" sz="32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3200">
              <a:solidFill>
                <a:srgbClr val="FF0000"/>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7BE9A6DB-3B0F-81B5-1840-8788DDFCE8FF}"/>
              </a:ext>
            </a:extLst>
          </p:cNvPr>
          <p:cNvSpPr txBox="1"/>
          <p:nvPr/>
        </p:nvSpPr>
        <p:spPr>
          <a:xfrm>
            <a:off x="8152594" y="6325367"/>
            <a:ext cx="6010446" cy="3698641"/>
          </a:xfrm>
          <a:prstGeom prst="rect">
            <a:avLst/>
          </a:prstGeom>
          <a:noFill/>
        </p:spPr>
        <p:txBody>
          <a:bodyPr wrap="square" rtlCol="0">
            <a:spAutoFit/>
          </a:bodyPr>
          <a:lstStyle/>
          <a:p>
            <a:pPr indent="720000">
              <a:lnSpc>
                <a:spcPct val="150000"/>
              </a:lnSpc>
            </a:pPr>
            <a:r>
              <a:rPr lang="zh-CN" altLang="zh-CN" sz="3200">
                <a:effectLst/>
                <a:latin typeface="微软雅黑" panose="020B0503020204020204" pitchFamily="34" charset="-122"/>
                <a:ea typeface="微软雅黑" panose="020B0503020204020204" pitchFamily="34" charset="-122"/>
                <a:cs typeface="Times New Roman" panose="02020603050405020304" pitchFamily="18" charset="0"/>
              </a:rPr>
              <a:t>管道修复按照结构性可分为</a:t>
            </a:r>
            <a:r>
              <a:rPr lang="zh-CN" altLang="en-US" sz="320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32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半结构性修复</a:t>
            </a:r>
            <a:r>
              <a:rPr lang="zh-CN" altLang="en-US" sz="3200">
                <a:effectLst/>
                <a:latin typeface="微软雅黑" panose="020B0503020204020204" pitchFamily="34" charset="-122"/>
                <a:ea typeface="微软雅黑" panose="020B0503020204020204" pitchFamily="34" charset="-122"/>
                <a:cs typeface="Times New Roman" panose="02020603050405020304" pitchFamily="18" charset="0"/>
              </a:rPr>
              <a:t>和</a:t>
            </a:r>
            <a:r>
              <a:rPr lang="zh-CN" altLang="en-US" sz="32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结构性修复</a:t>
            </a:r>
            <a:r>
              <a:rPr lang="zh-CN" altLang="en-US" sz="3200">
                <a:effectLst/>
                <a:latin typeface="微软雅黑" panose="020B0503020204020204" pitchFamily="34" charset="-122"/>
                <a:ea typeface="微软雅黑" panose="020B0503020204020204" pitchFamily="34" charset="-122"/>
                <a:cs typeface="Times New Roman" panose="02020603050405020304" pitchFamily="18" charset="0"/>
              </a:rPr>
              <a:t>。两种</a:t>
            </a:r>
            <a:r>
              <a:rPr lang="zh-CN" altLang="zh-CN" sz="3200">
                <a:effectLst/>
                <a:latin typeface="微软雅黑" panose="020B0503020204020204" pitchFamily="34" charset="-122"/>
                <a:ea typeface="微软雅黑" panose="020B0503020204020204" pitchFamily="34" charset="-122"/>
                <a:cs typeface="Times New Roman" panose="02020603050405020304" pitchFamily="18" charset="0"/>
              </a:rPr>
              <a:t>修复设计本质上有很大的不同，所以在进行内衬管道结构设计的时候应该分开进行设计</a:t>
            </a:r>
            <a:r>
              <a:rPr lang="zh-CN" altLang="en-US" sz="3200">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320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D160622E-CDC4-EBC1-E2DB-28660C82DAD8}"/>
              </a:ext>
            </a:extLst>
          </p:cNvPr>
          <p:cNvSpPr txBox="1"/>
          <p:nvPr/>
        </p:nvSpPr>
        <p:spPr>
          <a:xfrm>
            <a:off x="16709855" y="5953760"/>
            <a:ext cx="6515905" cy="5175969"/>
          </a:xfrm>
          <a:prstGeom prst="rect">
            <a:avLst/>
          </a:prstGeom>
          <a:noFill/>
        </p:spPr>
        <p:txBody>
          <a:bodyPr wrap="square" rtlCol="0">
            <a:spAutoFit/>
          </a:bodyPr>
          <a:lstStyle/>
          <a:p>
            <a:pPr indent="720000">
              <a:lnSpc>
                <a:spcPct val="150000"/>
              </a:lnSpc>
            </a:pPr>
            <a:r>
              <a:rPr lang="zh-CN" altLang="en-US" sz="3200">
                <a:latin typeface="微软雅黑" panose="020B0503020204020204" pitchFamily="34" charset="-122"/>
                <a:ea typeface="微软雅黑" panose="020B0503020204020204" pitchFamily="34" charset="-122"/>
              </a:rPr>
              <a:t>在实际修复工作中，用于管道修复的材料整体上可分为两类，即</a:t>
            </a:r>
            <a:r>
              <a:rPr lang="zh-CN" altLang="en-US" sz="3200">
                <a:solidFill>
                  <a:srgbClr val="FF0000"/>
                </a:solidFill>
                <a:latin typeface="微软雅黑" panose="020B0503020204020204" pitchFamily="34" charset="-122"/>
                <a:ea typeface="微软雅黑" panose="020B0503020204020204" pitchFamily="34" charset="-122"/>
              </a:rPr>
              <a:t>无机内衬材料</a:t>
            </a:r>
            <a:r>
              <a:rPr lang="zh-CN" altLang="en-US" sz="3200">
                <a:latin typeface="微软雅黑" panose="020B0503020204020204" pitchFamily="34" charset="-122"/>
                <a:ea typeface="微软雅黑" panose="020B0503020204020204" pitchFamily="34" charset="-122"/>
              </a:rPr>
              <a:t>（水泥砂浆）和</a:t>
            </a:r>
            <a:r>
              <a:rPr lang="zh-CN" altLang="en-US" sz="3200">
                <a:solidFill>
                  <a:srgbClr val="FF0000"/>
                </a:solidFill>
                <a:latin typeface="微软雅黑" panose="020B0503020204020204" pitchFamily="34" charset="-122"/>
                <a:ea typeface="微软雅黑" panose="020B0503020204020204" pitchFamily="34" charset="-122"/>
              </a:rPr>
              <a:t>有机内衬材料</a:t>
            </a:r>
            <a:r>
              <a:rPr lang="zh-CN" altLang="en-US" sz="3200">
                <a:latin typeface="微软雅黑" panose="020B0503020204020204" pitchFamily="34" charset="-122"/>
                <a:ea typeface="微软雅黑" panose="020B0503020204020204" pitchFamily="34" charset="-122"/>
              </a:rPr>
              <a:t>（环氧树脂、聚氨酯等），且这两类材料均只能发生强度破坏，故本文从材料类型的角度分析内衬强度。</a:t>
            </a:r>
          </a:p>
        </p:txBody>
      </p:sp>
    </p:spTree>
    <p:extLst>
      <p:ext uri="{BB962C8B-B14F-4D97-AF65-F5344CB8AC3E}">
        <p14:creationId xmlns:p14="http://schemas.microsoft.com/office/powerpoint/2010/main" val="3947444150"/>
      </p:ext>
    </p:extLst>
  </p:cSld>
  <p:clrMapOvr>
    <a:masterClrMapping/>
  </p:clrMapOvr>
  <mc:AlternateContent xmlns:mc="http://schemas.openxmlformats.org/markup-compatibility/2006">
    <mc:Choice xmlns:p14="http://schemas.microsoft.com/office/powerpoint/2010/main" Requires="p14">
      <p:transition spd="slow" p14:dur="2000" advTm="62851"/>
    </mc:Choice>
    <mc:Fallback>
      <p:transition spd="slow" advTm="62851"/>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013" name="Object 12013"/>
          <p:cNvSpPr txBox="1"/>
          <p:nvPr/>
        </p:nvSpPr>
        <p:spPr>
          <a:xfrm>
            <a:off x="1663700" y="732790"/>
            <a:ext cx="5274650" cy="1194740"/>
          </a:xfrm>
          <a:prstGeom prst="rect">
            <a:avLst/>
          </a:prstGeom>
        </p:spPr>
        <p:txBody>
          <a:bodyPr vert="horz" lIns="0" tIns="0" rIns="0" bIns="0" rtlCol="0" anchor="t" anchorCtr="0">
            <a:noAutofit/>
          </a:bodyPr>
          <a:lstStyle/>
          <a:p>
            <a:pPr algn="l">
              <a:lnSpc>
                <a:spcPct val="111000"/>
              </a:lnSpc>
            </a:pPr>
            <a:r>
              <a:rPr lang="zh-CN" sz="3600" b="0" i="0" spc="360">
                <a:solidFill>
                  <a:srgbClr val="313131"/>
                </a:solidFill>
                <a:latin typeface="OPPOSans-B" panose="00020600040101010101" charset="-122"/>
                <a:ea typeface="OPPOSans-B" panose="00020600040101010101" charset="-122"/>
              </a:rPr>
              <a:t>2.</a:t>
            </a:r>
            <a:r>
              <a:rPr lang="en-US" altLang="zh-CN" sz="3600" b="0" i="0" spc="360">
                <a:solidFill>
                  <a:srgbClr val="313131"/>
                </a:solidFill>
                <a:latin typeface="OPPOSans-B" panose="00020600040101010101" charset="-122"/>
                <a:ea typeface="OPPOSans-B" panose="00020600040101010101" charset="-122"/>
              </a:rPr>
              <a:t>0</a:t>
            </a:r>
            <a:endParaRPr lang="zh-CN" altLang="en-US" sz="3600" dirty="0"/>
          </a:p>
          <a:p>
            <a:pPr algn="l">
              <a:lnSpc>
                <a:spcPct val="111000"/>
              </a:lnSpc>
            </a:pPr>
            <a:r>
              <a:rPr lang="zh-CN" altLang="en-US" sz="3600" b="1" spc="360">
                <a:solidFill>
                  <a:srgbClr val="313131"/>
                </a:solidFill>
                <a:latin typeface="Microsoft YaHei UI" panose="020B0503020204020204" pitchFamily="34" charset="-122"/>
                <a:ea typeface="Microsoft YaHei UI" panose="020B0503020204020204" pitchFamily="34" charset="-122"/>
              </a:rPr>
              <a:t>研究内容</a:t>
            </a:r>
            <a:endParaRPr lang="zh-CN" altLang="en-US" b="1" dirty="0">
              <a:latin typeface="Microsoft YaHei UI" panose="020B0503020204020204" pitchFamily="34" charset="-122"/>
              <a:ea typeface="Microsoft YaHei UI" panose="020B0503020204020204" pitchFamily="34" charset="-122"/>
            </a:endParaRPr>
          </a:p>
        </p:txBody>
      </p:sp>
      <p:pic>
        <p:nvPicPr>
          <p:cNvPr id="912014" name="image 12014"/>
          <p:cNvPicPr>
            <a:picLocks noChangeAspect="1"/>
          </p:cNvPicPr>
          <p:nvPr/>
        </p:nvPicPr>
        <p:blipFill>
          <a:blip r:embed="rId2"/>
          <a:srcRect/>
          <a:stretch>
            <a:fillRect/>
          </a:stretch>
        </p:blipFill>
        <p:spPr>
          <a:xfrm>
            <a:off x="0" y="698500"/>
            <a:ext cx="1308100" cy="1143000"/>
          </a:xfrm>
          <a:prstGeom prst="rect">
            <a:avLst/>
          </a:prstGeom>
        </p:spPr>
      </p:pic>
      <p:sp>
        <p:nvSpPr>
          <p:cNvPr id="4" name="文本框 3">
            <a:extLst>
              <a:ext uri="{FF2B5EF4-FFF2-40B4-BE49-F238E27FC236}">
                <a16:creationId xmlns:a16="http://schemas.microsoft.com/office/drawing/2014/main" id="{0437B5FF-7203-A05D-34D1-1ADD13F076F0}"/>
              </a:ext>
            </a:extLst>
          </p:cNvPr>
          <p:cNvSpPr txBox="1"/>
          <p:nvPr/>
        </p:nvSpPr>
        <p:spPr>
          <a:xfrm>
            <a:off x="840740" y="2905760"/>
            <a:ext cx="5925820" cy="830997"/>
          </a:xfrm>
          <a:prstGeom prst="rect">
            <a:avLst/>
          </a:prstGeom>
          <a:noFill/>
        </p:spPr>
        <p:txBody>
          <a:bodyPr wrap="square" rtlCol="0">
            <a:spAutoFit/>
          </a:bodyPr>
          <a:lstStyle/>
          <a:p>
            <a:r>
              <a:rPr lang="en-US" altLang="zh-CN" sz="4800">
                <a:latin typeface="微软雅黑" panose="020B0503020204020204" pitchFamily="34" charset="-122"/>
                <a:ea typeface="微软雅黑" panose="020B0503020204020204" pitchFamily="34" charset="-122"/>
              </a:rPr>
              <a:t>1.</a:t>
            </a:r>
            <a:r>
              <a:rPr lang="zh-CN" altLang="en-US" sz="4800">
                <a:latin typeface="微软雅黑" panose="020B0503020204020204" pitchFamily="34" charset="-122"/>
                <a:ea typeface="微软雅黑" panose="020B0503020204020204" pitchFamily="34" charset="-122"/>
              </a:rPr>
              <a:t>内衬设计计算</a:t>
            </a:r>
          </a:p>
        </p:txBody>
      </p:sp>
      <p:pic>
        <p:nvPicPr>
          <p:cNvPr id="2" name="图片 1">
            <a:extLst>
              <a:ext uri="{FF2B5EF4-FFF2-40B4-BE49-F238E27FC236}">
                <a16:creationId xmlns:a16="http://schemas.microsoft.com/office/drawing/2014/main" id="{74F41077-E5B4-38A4-9117-7B3CB362C61C}"/>
              </a:ext>
            </a:extLst>
          </p:cNvPr>
          <p:cNvPicPr>
            <a:picLocks noChangeAspect="1"/>
          </p:cNvPicPr>
          <p:nvPr/>
        </p:nvPicPr>
        <p:blipFill>
          <a:blip r:embed="rId3"/>
          <a:stretch>
            <a:fillRect/>
          </a:stretch>
        </p:blipFill>
        <p:spPr>
          <a:xfrm>
            <a:off x="111228" y="3736756"/>
            <a:ext cx="23535970" cy="8577163"/>
          </a:xfrm>
          <a:prstGeom prst="rect">
            <a:avLst/>
          </a:prstGeom>
        </p:spPr>
      </p:pic>
    </p:spTree>
    <p:extLst>
      <p:ext uri="{BB962C8B-B14F-4D97-AF65-F5344CB8AC3E}">
        <p14:creationId xmlns:p14="http://schemas.microsoft.com/office/powerpoint/2010/main" val="3399016100"/>
      </p:ext>
    </p:extLst>
  </p:cSld>
  <p:clrMapOvr>
    <a:masterClrMapping/>
  </p:clrMapOvr>
  <mc:AlternateContent xmlns:mc="http://schemas.openxmlformats.org/markup-compatibility/2006">
    <mc:Choice xmlns:p14="http://schemas.microsoft.com/office/powerpoint/2010/main" Requires="p14">
      <p:transition spd="slow" p14:dur="2000" advTm="5235"/>
    </mc:Choice>
    <mc:Fallback>
      <p:transition spd="slow" advTm="5235"/>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013" name="Object 12013"/>
          <p:cNvSpPr txBox="1"/>
          <p:nvPr/>
        </p:nvSpPr>
        <p:spPr>
          <a:xfrm>
            <a:off x="1663700" y="732790"/>
            <a:ext cx="5274650" cy="1194740"/>
          </a:xfrm>
          <a:prstGeom prst="rect">
            <a:avLst/>
          </a:prstGeom>
        </p:spPr>
        <p:txBody>
          <a:bodyPr vert="horz" lIns="0" tIns="0" rIns="0" bIns="0" rtlCol="0" anchor="t" anchorCtr="0">
            <a:noAutofit/>
          </a:bodyPr>
          <a:lstStyle/>
          <a:p>
            <a:pPr algn="l">
              <a:lnSpc>
                <a:spcPct val="111000"/>
              </a:lnSpc>
            </a:pPr>
            <a:r>
              <a:rPr lang="zh-CN" sz="3600" b="0" i="0" spc="360">
                <a:solidFill>
                  <a:srgbClr val="313131"/>
                </a:solidFill>
                <a:latin typeface="OPPOSans-B" panose="00020600040101010101" charset="-122"/>
                <a:ea typeface="OPPOSans-B" panose="00020600040101010101" charset="-122"/>
              </a:rPr>
              <a:t>2.</a:t>
            </a:r>
            <a:r>
              <a:rPr lang="en-US" altLang="zh-CN" sz="3600" b="0" i="0" spc="360">
                <a:solidFill>
                  <a:srgbClr val="313131"/>
                </a:solidFill>
                <a:latin typeface="OPPOSans-B" panose="00020600040101010101" charset="-122"/>
                <a:ea typeface="OPPOSans-B" panose="00020600040101010101" charset="-122"/>
              </a:rPr>
              <a:t>0</a:t>
            </a:r>
            <a:endParaRPr lang="zh-CN" altLang="en-US" sz="3600" dirty="0"/>
          </a:p>
          <a:p>
            <a:pPr algn="l">
              <a:lnSpc>
                <a:spcPct val="111000"/>
              </a:lnSpc>
            </a:pPr>
            <a:r>
              <a:rPr lang="zh-CN" altLang="en-US" sz="3600" b="1" spc="360">
                <a:solidFill>
                  <a:srgbClr val="313131"/>
                </a:solidFill>
                <a:latin typeface="Microsoft YaHei UI" panose="020B0503020204020204" pitchFamily="34" charset="-122"/>
                <a:ea typeface="Microsoft YaHei UI" panose="020B0503020204020204" pitchFamily="34" charset="-122"/>
              </a:rPr>
              <a:t>研究内容</a:t>
            </a:r>
            <a:endParaRPr lang="zh-CN" altLang="en-US" b="1" dirty="0">
              <a:latin typeface="Microsoft YaHei UI" panose="020B0503020204020204" pitchFamily="34" charset="-122"/>
              <a:ea typeface="Microsoft YaHei UI" panose="020B0503020204020204" pitchFamily="34" charset="-122"/>
            </a:endParaRPr>
          </a:p>
        </p:txBody>
      </p:sp>
      <p:pic>
        <p:nvPicPr>
          <p:cNvPr id="912014" name="image 12014"/>
          <p:cNvPicPr>
            <a:picLocks noChangeAspect="1"/>
          </p:cNvPicPr>
          <p:nvPr/>
        </p:nvPicPr>
        <p:blipFill>
          <a:blip r:embed="rId2"/>
          <a:srcRect/>
          <a:stretch>
            <a:fillRect/>
          </a:stretch>
        </p:blipFill>
        <p:spPr>
          <a:xfrm>
            <a:off x="0" y="698500"/>
            <a:ext cx="1308100" cy="1143000"/>
          </a:xfrm>
          <a:prstGeom prst="rect">
            <a:avLst/>
          </a:prstGeom>
        </p:spPr>
      </p:pic>
      <p:sp>
        <p:nvSpPr>
          <p:cNvPr id="4" name="文本框 3">
            <a:extLst>
              <a:ext uri="{FF2B5EF4-FFF2-40B4-BE49-F238E27FC236}">
                <a16:creationId xmlns:a16="http://schemas.microsoft.com/office/drawing/2014/main" id="{0437B5FF-7203-A05D-34D1-1ADD13F076F0}"/>
              </a:ext>
            </a:extLst>
          </p:cNvPr>
          <p:cNvSpPr txBox="1"/>
          <p:nvPr/>
        </p:nvSpPr>
        <p:spPr>
          <a:xfrm>
            <a:off x="840740" y="2905760"/>
            <a:ext cx="5925820" cy="830997"/>
          </a:xfrm>
          <a:prstGeom prst="rect">
            <a:avLst/>
          </a:prstGeom>
          <a:noFill/>
        </p:spPr>
        <p:txBody>
          <a:bodyPr wrap="square" rtlCol="0">
            <a:spAutoFit/>
          </a:bodyPr>
          <a:lstStyle/>
          <a:p>
            <a:r>
              <a:rPr lang="en-US" altLang="zh-CN" sz="4800">
                <a:latin typeface="微软雅黑" panose="020B0503020204020204" pitchFamily="34" charset="-122"/>
                <a:ea typeface="微软雅黑" panose="020B0503020204020204" pitchFamily="34" charset="-122"/>
              </a:rPr>
              <a:t>2.</a:t>
            </a:r>
            <a:r>
              <a:rPr lang="zh-CN" altLang="en-US" sz="4800">
                <a:latin typeface="微软雅黑" panose="020B0503020204020204" pitchFamily="34" charset="-122"/>
                <a:ea typeface="微软雅黑" panose="020B0503020204020204" pitchFamily="34" charset="-122"/>
              </a:rPr>
              <a:t>复合管道强度计算</a:t>
            </a:r>
          </a:p>
        </p:txBody>
      </p:sp>
      <p:pic>
        <p:nvPicPr>
          <p:cNvPr id="5" name="图片 4">
            <a:extLst>
              <a:ext uri="{FF2B5EF4-FFF2-40B4-BE49-F238E27FC236}">
                <a16:creationId xmlns:a16="http://schemas.microsoft.com/office/drawing/2014/main" id="{9B4A0A01-0C06-CC12-46EA-438A603D1A91}"/>
              </a:ext>
            </a:extLst>
          </p:cNvPr>
          <p:cNvPicPr>
            <a:picLocks noChangeAspect="1"/>
          </p:cNvPicPr>
          <p:nvPr/>
        </p:nvPicPr>
        <p:blipFill>
          <a:blip r:embed="rId3"/>
          <a:stretch>
            <a:fillRect/>
          </a:stretch>
        </p:blipFill>
        <p:spPr>
          <a:xfrm>
            <a:off x="6766560" y="2879225"/>
            <a:ext cx="17414241" cy="10103985"/>
          </a:xfrm>
          <a:prstGeom prst="rect">
            <a:avLst/>
          </a:prstGeom>
        </p:spPr>
      </p:pic>
      <p:sp>
        <p:nvSpPr>
          <p:cNvPr id="6" name="文本框 5">
            <a:extLst>
              <a:ext uri="{FF2B5EF4-FFF2-40B4-BE49-F238E27FC236}">
                <a16:creationId xmlns:a16="http://schemas.microsoft.com/office/drawing/2014/main" id="{E15039A9-1051-3D5E-6E60-3B66B82915EE}"/>
              </a:ext>
            </a:extLst>
          </p:cNvPr>
          <p:cNvSpPr txBox="1"/>
          <p:nvPr/>
        </p:nvSpPr>
        <p:spPr>
          <a:xfrm>
            <a:off x="511345" y="5527041"/>
            <a:ext cx="5925820" cy="4437240"/>
          </a:xfrm>
          <a:prstGeom prst="rect">
            <a:avLst/>
          </a:prstGeom>
          <a:noFill/>
        </p:spPr>
        <p:txBody>
          <a:bodyPr wrap="square" rtlCol="0">
            <a:spAutoFit/>
          </a:bodyPr>
          <a:lstStyle/>
          <a:p>
            <a:pPr indent="720000">
              <a:lnSpc>
                <a:spcPct val="150000"/>
              </a:lnSpc>
            </a:pPr>
            <a:r>
              <a:rPr lang="zh-CN" altLang="zh-CN" sz="3200">
                <a:effectLst/>
                <a:latin typeface="Microsoft YaHei UI" panose="020B0503020204020204" pitchFamily="34" charset="-122"/>
                <a:ea typeface="Microsoft YaHei UI" panose="020B0503020204020204" pitchFamily="34" charset="-122"/>
              </a:rPr>
              <a:t>如统计结果所示，在实际工程中，钢筋混凝土管道的大多数破坏都是由于出现</a:t>
            </a:r>
            <a:r>
              <a:rPr lang="zh-CN" altLang="zh-CN" sz="3200">
                <a:solidFill>
                  <a:srgbClr val="FF0000"/>
                </a:solidFill>
                <a:effectLst/>
                <a:latin typeface="Microsoft YaHei UI" panose="020B0503020204020204" pitchFamily="34" charset="-122"/>
                <a:ea typeface="Microsoft YaHei UI" panose="020B0503020204020204" pitchFamily="34" charset="-122"/>
              </a:rPr>
              <a:t>裂缝</a:t>
            </a:r>
            <a:r>
              <a:rPr lang="zh-CN" altLang="zh-CN" sz="3200">
                <a:effectLst/>
                <a:latin typeface="Microsoft YaHei UI" panose="020B0503020204020204" pitchFamily="34" charset="-122"/>
                <a:ea typeface="Microsoft YaHei UI" panose="020B0503020204020204" pitchFamily="34" charset="-122"/>
              </a:rPr>
              <a:t>或者管道内壁被</a:t>
            </a:r>
            <a:r>
              <a:rPr lang="zh-CN" altLang="zh-CN" sz="3200">
                <a:solidFill>
                  <a:srgbClr val="FF0000"/>
                </a:solidFill>
                <a:effectLst/>
                <a:latin typeface="Microsoft YaHei UI" panose="020B0503020204020204" pitchFamily="34" charset="-122"/>
                <a:ea typeface="Microsoft YaHei UI" panose="020B0503020204020204" pitchFamily="34" charset="-122"/>
              </a:rPr>
              <a:t>腐蚀</a:t>
            </a:r>
            <a:r>
              <a:rPr lang="zh-CN" altLang="zh-CN" sz="3200">
                <a:effectLst/>
                <a:latin typeface="Microsoft YaHei UI" panose="020B0503020204020204" pitchFamily="34" charset="-122"/>
                <a:ea typeface="Microsoft YaHei UI" panose="020B0503020204020204" pitchFamily="34" charset="-122"/>
              </a:rPr>
              <a:t>导致的，因此，</a:t>
            </a:r>
            <a:r>
              <a:rPr lang="zh-CN" altLang="en-US" sz="3200">
                <a:effectLst/>
                <a:latin typeface="Microsoft YaHei UI" panose="020B0503020204020204" pitchFamily="34" charset="-122"/>
                <a:ea typeface="Microsoft YaHei UI" panose="020B0503020204020204" pitchFamily="34" charset="-122"/>
              </a:rPr>
              <a:t>本文主要对这两种缺陷的管道进行研究。</a:t>
            </a:r>
            <a:endParaRPr lang="zh-CN" altLang="en-US"/>
          </a:p>
        </p:txBody>
      </p:sp>
    </p:spTree>
    <p:extLst>
      <p:ext uri="{BB962C8B-B14F-4D97-AF65-F5344CB8AC3E}">
        <p14:creationId xmlns:p14="http://schemas.microsoft.com/office/powerpoint/2010/main" val="2342527337"/>
      </p:ext>
    </p:extLst>
  </p:cSld>
  <p:clrMapOvr>
    <a:masterClrMapping/>
  </p:clrMapOvr>
  <mc:AlternateContent xmlns:mc="http://schemas.openxmlformats.org/markup-compatibility/2006">
    <mc:Choice xmlns:p14="http://schemas.microsoft.com/office/powerpoint/2010/main" Requires="p14">
      <p:transition spd="slow" p14:dur="2000" advTm="17602"/>
    </mc:Choice>
    <mc:Fallback>
      <p:transition spd="slow" advTm="1760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013" name="Object 12013"/>
          <p:cNvSpPr txBox="1"/>
          <p:nvPr/>
        </p:nvSpPr>
        <p:spPr>
          <a:xfrm>
            <a:off x="1663700" y="732790"/>
            <a:ext cx="5274650" cy="1194740"/>
          </a:xfrm>
          <a:prstGeom prst="rect">
            <a:avLst/>
          </a:prstGeom>
        </p:spPr>
        <p:txBody>
          <a:bodyPr vert="horz" lIns="0" tIns="0" rIns="0" bIns="0" rtlCol="0" anchor="t" anchorCtr="0">
            <a:noAutofit/>
          </a:bodyPr>
          <a:lstStyle/>
          <a:p>
            <a:pPr algn="l">
              <a:lnSpc>
                <a:spcPct val="111000"/>
              </a:lnSpc>
            </a:pPr>
            <a:r>
              <a:rPr lang="zh-CN" sz="3600" b="0" i="0" spc="360">
                <a:solidFill>
                  <a:srgbClr val="313131"/>
                </a:solidFill>
                <a:latin typeface="OPPOSans-B" panose="00020600040101010101" charset="-122"/>
                <a:ea typeface="OPPOSans-B" panose="00020600040101010101" charset="-122"/>
              </a:rPr>
              <a:t>2.</a:t>
            </a:r>
            <a:r>
              <a:rPr lang="en-US" altLang="zh-CN" sz="3600" b="0" i="0" spc="360">
                <a:solidFill>
                  <a:srgbClr val="313131"/>
                </a:solidFill>
                <a:latin typeface="OPPOSans-B" panose="00020600040101010101" charset="-122"/>
                <a:ea typeface="OPPOSans-B" panose="00020600040101010101" charset="-122"/>
              </a:rPr>
              <a:t>0</a:t>
            </a:r>
            <a:endParaRPr lang="zh-CN" altLang="en-US" sz="3600" dirty="0"/>
          </a:p>
          <a:p>
            <a:pPr algn="l">
              <a:lnSpc>
                <a:spcPct val="111000"/>
              </a:lnSpc>
            </a:pPr>
            <a:r>
              <a:rPr lang="zh-CN" altLang="en-US" sz="3600" b="1" spc="360">
                <a:solidFill>
                  <a:srgbClr val="313131"/>
                </a:solidFill>
                <a:latin typeface="Microsoft YaHei UI" panose="020B0503020204020204" pitchFamily="34" charset="-122"/>
                <a:ea typeface="Microsoft YaHei UI" panose="020B0503020204020204" pitchFamily="34" charset="-122"/>
              </a:rPr>
              <a:t>研究内容</a:t>
            </a:r>
            <a:endParaRPr lang="zh-CN" altLang="en-US" b="1" dirty="0">
              <a:latin typeface="Microsoft YaHei UI" panose="020B0503020204020204" pitchFamily="34" charset="-122"/>
              <a:ea typeface="Microsoft YaHei UI" panose="020B0503020204020204" pitchFamily="34" charset="-122"/>
            </a:endParaRPr>
          </a:p>
        </p:txBody>
      </p:sp>
      <p:pic>
        <p:nvPicPr>
          <p:cNvPr id="912014" name="image 12014"/>
          <p:cNvPicPr>
            <a:picLocks noChangeAspect="1"/>
          </p:cNvPicPr>
          <p:nvPr/>
        </p:nvPicPr>
        <p:blipFill>
          <a:blip r:embed="rId2"/>
          <a:srcRect/>
          <a:stretch>
            <a:fillRect/>
          </a:stretch>
        </p:blipFill>
        <p:spPr>
          <a:xfrm>
            <a:off x="0" y="698500"/>
            <a:ext cx="1308100" cy="1143000"/>
          </a:xfrm>
          <a:prstGeom prst="rect">
            <a:avLst/>
          </a:prstGeom>
        </p:spPr>
      </p:pic>
      <p:sp>
        <p:nvSpPr>
          <p:cNvPr id="4" name="文本框 3">
            <a:extLst>
              <a:ext uri="{FF2B5EF4-FFF2-40B4-BE49-F238E27FC236}">
                <a16:creationId xmlns:a16="http://schemas.microsoft.com/office/drawing/2014/main" id="{0437B5FF-7203-A05D-34D1-1ADD13F076F0}"/>
              </a:ext>
            </a:extLst>
          </p:cNvPr>
          <p:cNvSpPr txBox="1"/>
          <p:nvPr/>
        </p:nvSpPr>
        <p:spPr>
          <a:xfrm>
            <a:off x="840740" y="2905760"/>
            <a:ext cx="5925820" cy="830997"/>
          </a:xfrm>
          <a:prstGeom prst="rect">
            <a:avLst/>
          </a:prstGeom>
          <a:noFill/>
        </p:spPr>
        <p:txBody>
          <a:bodyPr wrap="square" rtlCol="0">
            <a:spAutoFit/>
          </a:bodyPr>
          <a:lstStyle/>
          <a:p>
            <a:r>
              <a:rPr lang="en-US" altLang="zh-CN" sz="4800">
                <a:latin typeface="微软雅黑" panose="020B0503020204020204" pitchFamily="34" charset="-122"/>
                <a:ea typeface="微软雅黑" panose="020B0503020204020204" pitchFamily="34" charset="-122"/>
              </a:rPr>
              <a:t>2.</a:t>
            </a:r>
            <a:r>
              <a:rPr lang="zh-CN" altLang="en-US" sz="4800">
                <a:latin typeface="微软雅黑" panose="020B0503020204020204" pitchFamily="34" charset="-122"/>
                <a:ea typeface="微软雅黑" panose="020B0503020204020204" pitchFamily="34" charset="-122"/>
              </a:rPr>
              <a:t>复合管道强度计算</a:t>
            </a:r>
          </a:p>
        </p:txBody>
      </p:sp>
      <p:sp>
        <p:nvSpPr>
          <p:cNvPr id="3" name="文本框 2">
            <a:extLst>
              <a:ext uri="{FF2B5EF4-FFF2-40B4-BE49-F238E27FC236}">
                <a16:creationId xmlns:a16="http://schemas.microsoft.com/office/drawing/2014/main" id="{150C6FAC-EB3B-747D-BC29-7FD93B8ECE28}"/>
              </a:ext>
            </a:extLst>
          </p:cNvPr>
          <p:cNvSpPr txBox="1"/>
          <p:nvPr/>
        </p:nvSpPr>
        <p:spPr>
          <a:xfrm>
            <a:off x="1808480" y="5541170"/>
            <a:ext cx="6177280" cy="4438074"/>
          </a:xfrm>
          <a:prstGeom prst="rect">
            <a:avLst/>
          </a:prstGeom>
          <a:noFill/>
        </p:spPr>
        <p:txBody>
          <a:bodyPr wrap="square" rtlCol="0">
            <a:spAutoFit/>
          </a:bodyPr>
          <a:lstStyle/>
          <a:p>
            <a:pPr indent="720000">
              <a:lnSpc>
                <a:spcPct val="150000"/>
              </a:lnSpc>
            </a:pPr>
            <a:r>
              <a:rPr lang="zh-CN" altLang="zh-CN" sz="3200">
                <a:effectLst/>
                <a:latin typeface="Microsoft YaHei UI" panose="020B0503020204020204" pitchFamily="34" charset="-122"/>
                <a:ea typeface="Microsoft YaHei UI" panose="020B0503020204020204" pitchFamily="34" charset="-122"/>
                <a:cs typeface="Times New Roman" panose="02020603050405020304" pitchFamily="18" charset="0"/>
              </a:rPr>
              <a:t>根据弹塑性力学厚壁圆筒理论，复合管道的极限承载力为两层管道的极限承载力之和。</a:t>
            </a:r>
            <a:r>
              <a:rPr lang="zh-CN" altLang="en-US" sz="3200">
                <a:effectLst/>
                <a:latin typeface="Microsoft YaHei UI" panose="020B0503020204020204" pitchFamily="34" charset="-122"/>
                <a:ea typeface="Microsoft YaHei UI" panose="020B0503020204020204" pitchFamily="34" charset="-122"/>
                <a:cs typeface="Times New Roman" panose="02020603050405020304" pitchFamily="18" charset="0"/>
              </a:rPr>
              <a:t>因此在进行复合管道强度计算之前，我们需要进行旧管道剩余强度的计算。</a:t>
            </a:r>
            <a:endParaRPr lang="zh-CN" altLang="en-US" sz="320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80BC774D-2286-FBDD-5AE8-961CC30CAA0E}"/>
              </a:ext>
            </a:extLst>
          </p:cNvPr>
          <p:cNvPicPr>
            <a:picLocks noChangeAspect="1"/>
          </p:cNvPicPr>
          <p:nvPr/>
        </p:nvPicPr>
        <p:blipFill>
          <a:blip r:embed="rId3"/>
          <a:stretch>
            <a:fillRect/>
          </a:stretch>
        </p:blipFill>
        <p:spPr>
          <a:xfrm>
            <a:off x="9992070" y="4353396"/>
            <a:ext cx="13030490" cy="7318495"/>
          </a:xfrm>
          <a:prstGeom prst="rect">
            <a:avLst/>
          </a:prstGeom>
        </p:spPr>
      </p:pic>
    </p:spTree>
    <p:extLst>
      <p:ext uri="{BB962C8B-B14F-4D97-AF65-F5344CB8AC3E}">
        <p14:creationId xmlns:p14="http://schemas.microsoft.com/office/powerpoint/2010/main" val="3436257751"/>
      </p:ext>
    </p:extLst>
  </p:cSld>
  <p:clrMapOvr>
    <a:masterClrMapping/>
  </p:clrMapOvr>
  <mc:AlternateContent xmlns:mc="http://schemas.openxmlformats.org/markup-compatibility/2006">
    <mc:Choice xmlns:p14="http://schemas.microsoft.com/office/powerpoint/2010/main" Requires="p14">
      <p:transition spd="slow" p14:dur="2000" advTm="51518"/>
    </mc:Choice>
    <mc:Fallback>
      <p:transition spd="slow" advTm="5151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013" name="Object 12013"/>
          <p:cNvSpPr txBox="1"/>
          <p:nvPr/>
        </p:nvSpPr>
        <p:spPr>
          <a:xfrm>
            <a:off x="1663700" y="732790"/>
            <a:ext cx="5274650" cy="1194740"/>
          </a:xfrm>
          <a:prstGeom prst="rect">
            <a:avLst/>
          </a:prstGeom>
        </p:spPr>
        <p:txBody>
          <a:bodyPr vert="horz" lIns="0" tIns="0" rIns="0" bIns="0" rtlCol="0" anchor="t" anchorCtr="0">
            <a:noAutofit/>
          </a:bodyPr>
          <a:lstStyle/>
          <a:p>
            <a:pPr algn="l">
              <a:lnSpc>
                <a:spcPct val="111000"/>
              </a:lnSpc>
            </a:pPr>
            <a:r>
              <a:rPr lang="zh-CN" sz="3600" b="0" i="0" spc="360">
                <a:solidFill>
                  <a:srgbClr val="313131"/>
                </a:solidFill>
                <a:latin typeface="OPPOSans-B" panose="00020600040101010101" charset="-122"/>
                <a:ea typeface="OPPOSans-B" panose="00020600040101010101" charset="-122"/>
              </a:rPr>
              <a:t>2.</a:t>
            </a:r>
            <a:r>
              <a:rPr lang="en-US" altLang="zh-CN" sz="3600" b="0" i="0" spc="360">
                <a:solidFill>
                  <a:srgbClr val="313131"/>
                </a:solidFill>
                <a:latin typeface="OPPOSans-B" panose="00020600040101010101" charset="-122"/>
                <a:ea typeface="OPPOSans-B" panose="00020600040101010101" charset="-122"/>
              </a:rPr>
              <a:t>0</a:t>
            </a:r>
            <a:endParaRPr lang="zh-CN" altLang="en-US" sz="3600" dirty="0"/>
          </a:p>
          <a:p>
            <a:pPr algn="l">
              <a:lnSpc>
                <a:spcPct val="111000"/>
              </a:lnSpc>
            </a:pPr>
            <a:r>
              <a:rPr lang="zh-CN" altLang="en-US" sz="3600" b="1" spc="360">
                <a:solidFill>
                  <a:srgbClr val="313131"/>
                </a:solidFill>
                <a:latin typeface="Microsoft YaHei UI" panose="020B0503020204020204" pitchFamily="34" charset="-122"/>
                <a:ea typeface="Microsoft YaHei UI" panose="020B0503020204020204" pitchFamily="34" charset="-122"/>
              </a:rPr>
              <a:t>研究内容</a:t>
            </a:r>
            <a:endParaRPr lang="zh-CN" altLang="en-US" b="1" dirty="0">
              <a:latin typeface="Microsoft YaHei UI" panose="020B0503020204020204" pitchFamily="34" charset="-122"/>
              <a:ea typeface="Microsoft YaHei UI" panose="020B0503020204020204" pitchFamily="34" charset="-122"/>
            </a:endParaRPr>
          </a:p>
        </p:txBody>
      </p:sp>
      <p:pic>
        <p:nvPicPr>
          <p:cNvPr id="912014" name="image 12014"/>
          <p:cNvPicPr>
            <a:picLocks noChangeAspect="1"/>
          </p:cNvPicPr>
          <p:nvPr/>
        </p:nvPicPr>
        <p:blipFill>
          <a:blip r:embed="rId2"/>
          <a:srcRect/>
          <a:stretch>
            <a:fillRect/>
          </a:stretch>
        </p:blipFill>
        <p:spPr>
          <a:xfrm>
            <a:off x="0" y="698500"/>
            <a:ext cx="1308100" cy="1143000"/>
          </a:xfrm>
          <a:prstGeom prst="rect">
            <a:avLst/>
          </a:prstGeom>
        </p:spPr>
      </p:pic>
      <p:sp>
        <p:nvSpPr>
          <p:cNvPr id="4" name="文本框 3">
            <a:extLst>
              <a:ext uri="{FF2B5EF4-FFF2-40B4-BE49-F238E27FC236}">
                <a16:creationId xmlns:a16="http://schemas.microsoft.com/office/drawing/2014/main" id="{0437B5FF-7203-A05D-34D1-1ADD13F076F0}"/>
              </a:ext>
            </a:extLst>
          </p:cNvPr>
          <p:cNvSpPr txBox="1"/>
          <p:nvPr/>
        </p:nvSpPr>
        <p:spPr>
          <a:xfrm>
            <a:off x="840740" y="2905760"/>
            <a:ext cx="6880860" cy="830997"/>
          </a:xfrm>
          <a:prstGeom prst="rect">
            <a:avLst/>
          </a:prstGeom>
          <a:noFill/>
        </p:spPr>
        <p:txBody>
          <a:bodyPr wrap="square" rtlCol="0">
            <a:spAutoFit/>
          </a:bodyPr>
          <a:lstStyle/>
          <a:p>
            <a:r>
              <a:rPr lang="en-US" altLang="zh-CN" sz="4800">
                <a:latin typeface="微软雅黑" panose="020B0503020204020204" pitchFamily="34" charset="-122"/>
                <a:ea typeface="微软雅黑" panose="020B0503020204020204" pitchFamily="34" charset="-122"/>
              </a:rPr>
              <a:t>3.</a:t>
            </a:r>
            <a:r>
              <a:rPr lang="zh-CN" altLang="en-US" sz="4800">
                <a:latin typeface="微软雅黑" panose="020B0503020204020204" pitchFamily="34" charset="-122"/>
                <a:ea typeface="微软雅黑" panose="020B0503020204020204" pitchFamily="34" charset="-122"/>
              </a:rPr>
              <a:t>承载力计算软件设计</a:t>
            </a:r>
          </a:p>
        </p:txBody>
      </p:sp>
      <p:sp>
        <p:nvSpPr>
          <p:cNvPr id="2" name="文本框 1">
            <a:extLst>
              <a:ext uri="{FF2B5EF4-FFF2-40B4-BE49-F238E27FC236}">
                <a16:creationId xmlns:a16="http://schemas.microsoft.com/office/drawing/2014/main" id="{A5124D00-2640-76A4-5E96-7A1E0691103E}"/>
              </a:ext>
            </a:extLst>
          </p:cNvPr>
          <p:cNvSpPr txBox="1"/>
          <p:nvPr/>
        </p:nvSpPr>
        <p:spPr>
          <a:xfrm>
            <a:off x="2560320" y="4592320"/>
            <a:ext cx="19425920" cy="6436121"/>
          </a:xfrm>
          <a:prstGeom prst="rect">
            <a:avLst/>
          </a:prstGeom>
          <a:noFill/>
        </p:spPr>
        <p:txBody>
          <a:bodyPr wrap="square" rtlCol="0">
            <a:spAutoFit/>
          </a:bodyPr>
          <a:lstStyle/>
          <a:p>
            <a:pPr indent="720000">
              <a:lnSpc>
                <a:spcPct val="150000"/>
              </a:lnSpc>
            </a:pPr>
            <a:r>
              <a:rPr lang="zh-CN" altLang="en-US" sz="4000">
                <a:effectLst/>
                <a:latin typeface="微软雅黑" panose="020B0503020204020204" pitchFamily="34" charset="-122"/>
                <a:ea typeface="微软雅黑" panose="020B0503020204020204" pitchFamily="34" charset="-122"/>
                <a:cs typeface="Times New Roman" panose="02020603050405020304" pitchFamily="18" charset="0"/>
              </a:rPr>
              <a:t>管</a:t>
            </a:r>
            <a:r>
              <a:rPr lang="zh-CN" altLang="zh-CN" sz="4000">
                <a:effectLst/>
                <a:latin typeface="微软雅黑" panose="020B0503020204020204" pitchFamily="34" charset="-122"/>
                <a:ea typeface="微软雅黑" panose="020B0503020204020204" pitchFamily="34" charset="-122"/>
                <a:cs typeface="Times New Roman" panose="02020603050405020304" pitchFamily="18" charset="0"/>
              </a:rPr>
              <a:t>道喷涂修复后承载力的计算是一个</a:t>
            </a:r>
            <a:r>
              <a:rPr lang="zh-CN" altLang="zh-CN" sz="40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复杂</a:t>
            </a:r>
            <a:r>
              <a:rPr lang="zh-CN" altLang="zh-CN" sz="4000">
                <a:effectLst/>
                <a:latin typeface="微软雅黑" panose="020B0503020204020204" pitchFamily="34" charset="-122"/>
                <a:ea typeface="微软雅黑" panose="020B0503020204020204" pitchFamily="34" charset="-122"/>
                <a:cs typeface="Times New Roman" panose="02020603050405020304" pitchFamily="18" charset="0"/>
              </a:rPr>
              <a:t>的过程，它不仅包括对管道所受压力和旧管道剩余强度的计算，还包括对喷涂内衬层厚度的设计计算，最后还要计算修复后管道的复合承载力，计算过程中涉及众多因素，</a:t>
            </a:r>
            <a:r>
              <a:rPr lang="zh-CN" altLang="zh-CN" sz="40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计算参数众多</a:t>
            </a:r>
            <a:r>
              <a:rPr lang="zh-CN" altLang="zh-CN" sz="4000">
                <a:effectLst/>
                <a:latin typeface="微软雅黑" panose="020B0503020204020204" pitchFamily="34" charset="-122"/>
                <a:ea typeface="微软雅黑" panose="020B0503020204020204" pitchFamily="34" charset="-122"/>
                <a:cs typeface="Times New Roman" panose="02020603050405020304" pitchFamily="18" charset="0"/>
              </a:rPr>
              <a:t>，为了</a:t>
            </a:r>
            <a:r>
              <a:rPr lang="zh-CN" altLang="zh-CN" sz="40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简化计算</a:t>
            </a:r>
            <a:r>
              <a:rPr lang="zh-CN" altLang="zh-CN" sz="4000">
                <a:effectLst/>
                <a:latin typeface="微软雅黑" panose="020B0503020204020204" pitchFamily="34" charset="-122"/>
                <a:ea typeface="微软雅黑" panose="020B0503020204020204" pitchFamily="34" charset="-122"/>
                <a:cs typeface="Times New Roman" panose="02020603050405020304" pitchFamily="18" charset="0"/>
              </a:rPr>
              <a:t>同时使计算流程更加</a:t>
            </a:r>
            <a:r>
              <a:rPr lang="zh-CN" altLang="zh-CN" sz="40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清晰明了</a:t>
            </a:r>
            <a:r>
              <a:rPr lang="zh-CN" altLang="zh-CN" sz="4000">
                <a:effectLst/>
                <a:latin typeface="微软雅黑" panose="020B0503020204020204" pitchFamily="34" charset="-122"/>
                <a:ea typeface="微软雅黑" panose="020B0503020204020204" pitchFamily="34" charset="-122"/>
                <a:cs typeface="Times New Roman" panose="02020603050405020304" pitchFamily="18" charset="0"/>
              </a:rPr>
              <a:t>，所以编写此软件。软件以前面总结的国内外管道喷涂的计算理论和方法为基础，隐藏了繁琐的计算与决策过程，通过可视化程度高的界面，以更加友好简洁的方式对承载力进行计算。软件会提示用户输入所需要的参数，然后自动进行计算与记录，使现场技术人员更容易设计与计算，提高了设计水平和效率。</a:t>
            </a:r>
            <a:endParaRPr lang="zh-CN" altLang="en-US" sz="40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36417854"/>
      </p:ext>
    </p:extLst>
  </p:cSld>
  <p:clrMapOvr>
    <a:masterClrMapping/>
  </p:clrMapOvr>
  <mc:AlternateContent xmlns:mc="http://schemas.openxmlformats.org/markup-compatibility/2006">
    <mc:Choice xmlns:p14="http://schemas.microsoft.com/office/powerpoint/2010/main" Requires="p14">
      <p:transition spd="slow" p14:dur="2000" advTm="32440"/>
    </mc:Choice>
    <mc:Fallback>
      <p:transition spd="slow" advTm="3244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1401" name="image 1401"/>
          <p:cNvPicPr>
            <a:picLocks noChangeAspect="1"/>
          </p:cNvPicPr>
          <p:nvPr/>
        </p:nvPicPr>
        <p:blipFill>
          <a:blip r:embed="rId2"/>
          <a:srcRect/>
          <a:stretch>
            <a:fillRect/>
          </a:stretch>
        </p:blipFill>
        <p:spPr>
          <a:xfrm>
            <a:off x="0" y="4114800"/>
            <a:ext cx="9258300" cy="4953000"/>
          </a:xfrm>
          <a:prstGeom prst="rect">
            <a:avLst/>
          </a:prstGeom>
        </p:spPr>
      </p:pic>
      <p:sp>
        <p:nvSpPr>
          <p:cNvPr id="1402" name="Object 1402"/>
          <p:cNvSpPr txBox="1"/>
          <p:nvPr/>
        </p:nvSpPr>
        <p:spPr>
          <a:xfrm>
            <a:off x="1587500" y="5667375"/>
            <a:ext cx="3749450" cy="1677720"/>
          </a:xfrm>
          <a:prstGeom prst="rect">
            <a:avLst/>
          </a:prstGeom>
        </p:spPr>
        <p:txBody>
          <a:bodyPr vert="horz" lIns="0" tIns="0" rIns="0" bIns="0" rtlCol="0" anchor="t" anchorCtr="0">
            <a:noAutofit/>
          </a:bodyPr>
          <a:lstStyle/>
          <a:p>
            <a:pPr algn="l">
              <a:lnSpc>
                <a:spcPct val="100000"/>
              </a:lnSpc>
            </a:pPr>
            <a:r>
              <a:rPr lang="zh-CN" sz="11000" b="0" i="0" dirty="0">
                <a:solidFill>
                  <a:srgbClr val="FFFFFF"/>
                </a:solidFill>
                <a:latin typeface="Microsoft YaHei UI" panose="020B0503020204020204" pitchFamily="34" charset="-122"/>
                <a:ea typeface="Microsoft YaHei UI" panose="020B0503020204020204" pitchFamily="34" charset="-122"/>
              </a:rPr>
              <a:t>03</a:t>
            </a:r>
            <a:endParaRPr lang="zh-CN" altLang="en-US">
              <a:latin typeface="Microsoft YaHei UI" panose="020B0503020204020204" pitchFamily="34" charset="-122"/>
              <a:ea typeface="Microsoft YaHei UI" panose="020B0503020204020204" pitchFamily="34" charset="-122"/>
            </a:endParaRPr>
          </a:p>
        </p:txBody>
      </p:sp>
      <p:sp>
        <p:nvSpPr>
          <p:cNvPr id="1403" name="Object 1403"/>
          <p:cNvSpPr txBox="1"/>
          <p:nvPr/>
        </p:nvSpPr>
        <p:spPr>
          <a:xfrm>
            <a:off x="1536700" y="7321550"/>
            <a:ext cx="6088090" cy="915120"/>
          </a:xfrm>
          <a:prstGeom prst="rect">
            <a:avLst/>
          </a:prstGeom>
        </p:spPr>
        <p:txBody>
          <a:bodyPr vert="horz" lIns="0" tIns="0" rIns="0" bIns="0" rtlCol="0" anchor="t" anchorCtr="0">
            <a:noAutofit/>
          </a:bodyPr>
          <a:lstStyle/>
          <a:p>
            <a:pPr algn="l">
              <a:lnSpc>
                <a:spcPct val="100000"/>
              </a:lnSpc>
            </a:pPr>
            <a:r>
              <a:rPr lang="zh-CN" sz="6000" b="0" i="0" dirty="0">
                <a:solidFill>
                  <a:srgbClr val="FFFFFF"/>
                </a:solidFill>
                <a:latin typeface="Microsoft YaHei UI" panose="020B0503020204020204" pitchFamily="34" charset="-122"/>
                <a:ea typeface="Microsoft YaHei UI" panose="020B0503020204020204" pitchFamily="34" charset="-122"/>
              </a:rPr>
              <a:t>Part.three</a:t>
            </a:r>
            <a:endParaRPr lang="zh-CN" altLang="en-US">
              <a:latin typeface="Microsoft YaHei UI" panose="020B0503020204020204" pitchFamily="34" charset="-122"/>
              <a:ea typeface="Microsoft YaHei UI" panose="020B0503020204020204" pitchFamily="34" charset="-122"/>
            </a:endParaRPr>
          </a:p>
        </p:txBody>
      </p:sp>
      <p:pic>
        <p:nvPicPr>
          <p:cNvPr id="91404" name="image 1404"/>
          <p:cNvPicPr>
            <a:picLocks noChangeAspect="1"/>
          </p:cNvPicPr>
          <p:nvPr/>
        </p:nvPicPr>
        <p:blipFill>
          <a:blip r:embed="rId3"/>
          <a:srcRect/>
          <a:stretch>
            <a:fillRect/>
          </a:stretch>
        </p:blipFill>
        <p:spPr>
          <a:xfrm>
            <a:off x="1562100" y="4902200"/>
            <a:ext cx="3733800" cy="101600"/>
          </a:xfrm>
          <a:prstGeom prst="rect">
            <a:avLst/>
          </a:prstGeom>
        </p:spPr>
      </p:pic>
      <p:sp>
        <p:nvSpPr>
          <p:cNvPr id="1405" name="Object 1405"/>
          <p:cNvSpPr txBox="1"/>
          <p:nvPr/>
        </p:nvSpPr>
        <p:spPr>
          <a:xfrm>
            <a:off x="9994900" y="6064250"/>
            <a:ext cx="10930600" cy="915120"/>
          </a:xfrm>
          <a:prstGeom prst="rect">
            <a:avLst/>
          </a:prstGeom>
        </p:spPr>
        <p:txBody>
          <a:bodyPr vert="horz" lIns="0" tIns="0" rIns="0" bIns="0" rtlCol="0" anchor="t" anchorCtr="0">
            <a:noAutofit/>
          </a:bodyPr>
          <a:lstStyle/>
          <a:p>
            <a:pPr algn="l">
              <a:lnSpc>
                <a:spcPct val="100000"/>
              </a:lnSpc>
            </a:pPr>
            <a:r>
              <a:rPr lang="zh-CN" sz="6000" b="1" i="0" spc="600">
                <a:solidFill>
                  <a:srgbClr val="313131"/>
                </a:solidFill>
                <a:latin typeface="Microsoft YaHei UI" panose="020B0503020204020204" pitchFamily="34" charset="-122"/>
                <a:ea typeface="Microsoft YaHei UI" panose="020B0503020204020204" pitchFamily="34" charset="-122"/>
              </a:rPr>
              <a:t>研究成果</a:t>
            </a:r>
            <a:r>
              <a:rPr lang="zh-CN" altLang="en-US" sz="6000" b="1" i="0" spc="600">
                <a:solidFill>
                  <a:srgbClr val="313131"/>
                </a:solidFill>
                <a:latin typeface="Microsoft YaHei UI" panose="020B0503020204020204" pitchFamily="34" charset="-122"/>
                <a:ea typeface="Microsoft YaHei UI" panose="020B0503020204020204" pitchFamily="34" charset="-122"/>
              </a:rPr>
              <a:t>与</a:t>
            </a:r>
            <a:r>
              <a:rPr lang="zh-CN" altLang="en-US" sz="6000" b="1" spc="600">
                <a:solidFill>
                  <a:srgbClr val="313131"/>
                </a:solidFill>
                <a:latin typeface="Microsoft YaHei UI" panose="020B0503020204020204" pitchFamily="34" charset="-122"/>
                <a:ea typeface="Microsoft YaHei UI" panose="020B0503020204020204" pitchFamily="34" charset="-122"/>
              </a:rPr>
              <a:t>总结</a:t>
            </a:r>
            <a:endParaRPr lang="zh-CN" altLang="en-US" b="1">
              <a:latin typeface="Microsoft YaHei UI" panose="020B0503020204020204" pitchFamily="34" charset="-122"/>
              <a:ea typeface="Microsoft YaHei UI" panose="020B0503020204020204" pitchFamily="34" charset="-122"/>
            </a:endParaRPr>
          </a:p>
        </p:txBody>
      </p:sp>
      <p:sp>
        <p:nvSpPr>
          <p:cNvPr id="1406" name="Object 1406"/>
          <p:cNvSpPr txBox="1"/>
          <p:nvPr/>
        </p:nvSpPr>
        <p:spPr>
          <a:xfrm>
            <a:off x="9982200" y="7140575"/>
            <a:ext cx="11642360" cy="457560"/>
          </a:xfrm>
          <a:prstGeom prst="rect">
            <a:avLst/>
          </a:prstGeom>
        </p:spPr>
        <p:txBody>
          <a:bodyPr vert="horz" lIns="0" tIns="0" rIns="0" bIns="0" rtlCol="0" anchor="t" anchorCtr="0">
            <a:noAutofit/>
          </a:bodyPr>
          <a:lstStyle/>
          <a:p>
            <a:pPr algn="l">
              <a:lnSpc>
                <a:spcPct val="100000"/>
              </a:lnSpc>
            </a:pPr>
            <a:r>
              <a:rPr lang="zh-CN" sz="3000" b="0" i="0" spc="150">
                <a:solidFill>
                  <a:srgbClr val="898989"/>
                </a:solidFill>
                <a:latin typeface="Microsoft YaHei UI" panose="020B0503020204020204" pitchFamily="34" charset="-122"/>
                <a:ea typeface="Microsoft YaHei UI" panose="020B0503020204020204" pitchFamily="34" charset="-122"/>
              </a:rPr>
              <a:t>RESEARCH RESULTS</a:t>
            </a:r>
            <a:r>
              <a:rPr lang="en-US" altLang="zh-CN" sz="3000" b="0" i="0" spc="150">
                <a:solidFill>
                  <a:srgbClr val="898989"/>
                </a:solidFill>
                <a:latin typeface="Microsoft YaHei UI" panose="020B0503020204020204" pitchFamily="34" charset="-122"/>
                <a:ea typeface="Microsoft YaHei UI" panose="020B0503020204020204" pitchFamily="34" charset="-122"/>
              </a:rPr>
              <a:t> AND SUMMARY</a:t>
            </a:r>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981"/>
    </mc:Choice>
    <mc:Fallback>
      <p:transition spd="slow" advTm="3981"/>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1502" name="image 1502"/>
          <p:cNvPicPr>
            <a:picLocks noChangeAspect="1"/>
          </p:cNvPicPr>
          <p:nvPr/>
        </p:nvPicPr>
        <p:blipFill>
          <a:blip r:embed="rId2"/>
          <a:srcRect/>
          <a:stretch>
            <a:fillRect/>
          </a:stretch>
        </p:blipFill>
        <p:spPr>
          <a:xfrm>
            <a:off x="18719800" y="6477000"/>
            <a:ext cx="1651000" cy="101600"/>
          </a:xfrm>
          <a:prstGeom prst="rect">
            <a:avLst/>
          </a:prstGeom>
        </p:spPr>
      </p:pic>
      <p:sp>
        <p:nvSpPr>
          <p:cNvPr id="1505" name="Object 1505"/>
          <p:cNvSpPr txBox="1"/>
          <p:nvPr/>
        </p:nvSpPr>
        <p:spPr>
          <a:xfrm>
            <a:off x="18648049" y="2828657"/>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3</a:t>
            </a:r>
            <a:endParaRPr lang="zh-CN" altLang="en-US"/>
          </a:p>
        </p:txBody>
      </p:sp>
      <p:pic>
        <p:nvPicPr>
          <p:cNvPr id="91507" name="image 1507"/>
          <p:cNvPicPr>
            <a:picLocks noChangeAspect="1"/>
          </p:cNvPicPr>
          <p:nvPr/>
        </p:nvPicPr>
        <p:blipFill>
          <a:blip r:embed="rId2"/>
          <a:srcRect/>
          <a:stretch>
            <a:fillRect/>
          </a:stretch>
        </p:blipFill>
        <p:spPr>
          <a:xfrm>
            <a:off x="11328400" y="6477000"/>
            <a:ext cx="1651000" cy="101600"/>
          </a:xfrm>
          <a:prstGeom prst="rect">
            <a:avLst/>
          </a:prstGeom>
        </p:spPr>
      </p:pic>
      <p:sp>
        <p:nvSpPr>
          <p:cNvPr id="1508" name="Object 1508"/>
          <p:cNvSpPr txBox="1"/>
          <p:nvPr/>
        </p:nvSpPr>
        <p:spPr>
          <a:xfrm>
            <a:off x="9486900" y="7165975"/>
            <a:ext cx="5605110" cy="4270560"/>
          </a:xfrm>
          <a:prstGeom prst="rect">
            <a:avLst/>
          </a:prstGeom>
        </p:spPr>
        <p:txBody>
          <a:bodyPr vert="horz" lIns="0" tIns="0" rIns="0" bIns="0" rtlCol="0" anchor="t" anchorCtr="0">
            <a:noAutofit/>
          </a:bodyPr>
          <a:lstStyle/>
          <a:p>
            <a:pPr>
              <a:lnSpc>
                <a:spcPct val="133000"/>
              </a:lnSpc>
            </a:pPr>
            <a:r>
              <a:rPr lang="zh-CN" altLang="en-US" sz="3000" dirty="0">
                <a:solidFill>
                  <a:srgbClr val="FFFFFF"/>
                </a:solidFill>
                <a:latin typeface="OPPOSans-R" panose="00020600040101010101" charset="-122"/>
                <a:ea typeface="OPPOSans-R" panose="00020600040101010101" charset="-122"/>
              </a:rPr>
              <a:t>在中国纪录片的跨文化传播过程中，应运用国际化的表达方式以呈现中国文化的博大精深，使其与国际受众产生共鸣，在不同的文化群体之前寻求共通的认识，以达到最佳的传播效果。</a:t>
            </a:r>
          </a:p>
        </p:txBody>
      </p:sp>
      <p:sp>
        <p:nvSpPr>
          <p:cNvPr id="15010" name="Object 15010"/>
          <p:cNvSpPr txBox="1"/>
          <p:nvPr/>
        </p:nvSpPr>
        <p:spPr>
          <a:xfrm>
            <a:off x="11269349" y="2765157"/>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2</a:t>
            </a:r>
            <a:endParaRPr lang="zh-CN" altLang="en-US"/>
          </a:p>
        </p:txBody>
      </p:sp>
      <p:sp>
        <p:nvSpPr>
          <p:cNvPr id="15012" name="Object 15012"/>
          <p:cNvSpPr txBox="1"/>
          <p:nvPr/>
        </p:nvSpPr>
        <p:spPr>
          <a:xfrm>
            <a:off x="1874574" y="7165975"/>
            <a:ext cx="5732210" cy="3050400"/>
          </a:xfrm>
          <a:prstGeom prst="rect">
            <a:avLst/>
          </a:prstGeom>
        </p:spPr>
        <p:txBody>
          <a:bodyPr vert="horz" lIns="0" tIns="0" rIns="0" bIns="0" rtlCol="0" anchor="t" anchorCtr="0">
            <a:noAutofit/>
          </a:bodyPr>
          <a:lstStyle/>
          <a:p>
            <a:pPr algn="ctr">
              <a:lnSpc>
                <a:spcPct val="133000"/>
              </a:lnSpc>
            </a:pPr>
            <a:r>
              <a:rPr lang="zh-CN" altLang="en-US" sz="3000" dirty="0">
                <a:solidFill>
                  <a:srgbClr val="FFFFFF"/>
                </a:solidFill>
                <a:latin typeface="OPPOSans-R" panose="00020600040101010101" charset="-122"/>
                <a:ea typeface="OPPOSans-R" panose="00020600040101010101" charset="-122"/>
              </a:rPr>
              <a:t>文化差异的不可避免性直接导致了“文化折扣”现象，简言之就是在跨文化传播中原本土文化的内涵会受到一定的磨损，树立正确的文化意识，尊重各民族文化差异，是纪录片跨文化传播取得成功的必要前提。</a:t>
            </a:r>
            <a:endParaRPr lang="zh-CN" altLang="en-US" dirty="0"/>
          </a:p>
        </p:txBody>
      </p:sp>
      <p:pic>
        <p:nvPicPr>
          <p:cNvPr id="915013" name="image 15013"/>
          <p:cNvPicPr>
            <a:picLocks noChangeAspect="1"/>
          </p:cNvPicPr>
          <p:nvPr/>
        </p:nvPicPr>
        <p:blipFill>
          <a:blip r:embed="rId2"/>
          <a:srcRect/>
          <a:stretch>
            <a:fillRect/>
          </a:stretch>
        </p:blipFill>
        <p:spPr>
          <a:xfrm>
            <a:off x="3924300" y="6477000"/>
            <a:ext cx="1651000" cy="101600"/>
          </a:xfrm>
          <a:prstGeom prst="rect">
            <a:avLst/>
          </a:prstGeom>
        </p:spPr>
      </p:pic>
      <p:sp>
        <p:nvSpPr>
          <p:cNvPr id="15014" name="Object 15014"/>
          <p:cNvSpPr txBox="1"/>
          <p:nvPr/>
        </p:nvSpPr>
        <p:spPr>
          <a:xfrm>
            <a:off x="2049766" y="4765040"/>
            <a:ext cx="5490720" cy="1194740"/>
          </a:xfrm>
          <a:prstGeom prst="rect">
            <a:avLst/>
          </a:prstGeom>
        </p:spPr>
        <p:txBody>
          <a:bodyPr vert="horz" lIns="0" tIns="0" rIns="0" bIns="0" rtlCol="0" anchor="t" anchorCtr="0">
            <a:noAutofit/>
          </a:bodyPr>
          <a:lstStyle/>
          <a:p>
            <a:pPr algn="ctr">
              <a:lnSpc>
                <a:spcPct val="111000"/>
              </a:lnSpc>
            </a:pPr>
            <a:r>
              <a:rPr lang="zh-CN" altLang="en-US" sz="3600" b="1" spc="360" dirty="0">
                <a:solidFill>
                  <a:srgbClr val="FFFFFF"/>
                </a:solidFill>
                <a:latin typeface="OPPOSans-R" panose="00020600040101010101" charset="-122"/>
                <a:ea typeface="OPPOSans-R" panose="00020600040101010101" charset="-122"/>
              </a:rPr>
              <a:t>正确认识文化差异</a:t>
            </a:r>
            <a:endParaRPr lang="zh-CN" altLang="en-US" dirty="0"/>
          </a:p>
        </p:txBody>
      </p:sp>
      <p:sp>
        <p:nvSpPr>
          <p:cNvPr id="15015" name="Object 15015"/>
          <p:cNvSpPr txBox="1"/>
          <p:nvPr/>
        </p:nvSpPr>
        <p:spPr>
          <a:xfrm>
            <a:off x="3877949" y="2827654"/>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1</a:t>
            </a:r>
            <a:endParaRPr lang="zh-CN" altLang="en-US"/>
          </a:p>
        </p:txBody>
      </p:sp>
      <p:sp>
        <p:nvSpPr>
          <p:cNvPr id="15016" name="Object 15016"/>
          <p:cNvSpPr txBox="1"/>
          <p:nvPr/>
        </p:nvSpPr>
        <p:spPr>
          <a:xfrm>
            <a:off x="1676400" y="732790"/>
            <a:ext cx="6761720" cy="1194740"/>
          </a:xfrm>
          <a:prstGeom prst="rect">
            <a:avLst/>
          </a:prstGeom>
        </p:spPr>
        <p:txBody>
          <a:bodyPr vert="horz" lIns="0" tIns="0" rIns="0" bIns="0" rtlCol="0" anchor="t" anchorCtr="0">
            <a:noAutofit/>
          </a:bodyPr>
          <a:lstStyle/>
          <a:p>
            <a:pPr algn="l">
              <a:lnSpc>
                <a:spcPct val="111000"/>
              </a:lnSpc>
            </a:pPr>
            <a:r>
              <a:rPr lang="zh-CN" sz="3600" b="1" i="0" spc="360">
                <a:solidFill>
                  <a:srgbClr val="313131"/>
                </a:solidFill>
                <a:latin typeface="Microsoft YaHei UI" panose="020B0503020204020204" pitchFamily="34" charset="-122"/>
                <a:ea typeface="Microsoft YaHei UI" panose="020B0503020204020204" pitchFamily="34" charset="-122"/>
              </a:rPr>
              <a:t>3.</a:t>
            </a:r>
            <a:r>
              <a:rPr lang="en-US" altLang="zh-CN" sz="3600" b="1" i="0" spc="360">
                <a:solidFill>
                  <a:srgbClr val="313131"/>
                </a:solidFill>
                <a:latin typeface="Microsoft YaHei UI" panose="020B0503020204020204" pitchFamily="34" charset="-122"/>
                <a:ea typeface="Microsoft YaHei UI" panose="020B0503020204020204" pitchFamily="34" charset="-122"/>
              </a:rPr>
              <a:t>1</a:t>
            </a:r>
            <a:endParaRPr lang="zh-CN" altLang="en-US" sz="3600" b="1" dirty="0">
              <a:latin typeface="Microsoft YaHei UI" panose="020B0503020204020204" pitchFamily="34" charset="-122"/>
              <a:ea typeface="Microsoft YaHei UI" panose="020B0503020204020204" pitchFamily="34" charset="-122"/>
            </a:endParaRPr>
          </a:p>
          <a:p>
            <a:pPr algn="l">
              <a:lnSpc>
                <a:spcPct val="111000"/>
              </a:lnSpc>
            </a:pPr>
            <a:r>
              <a:rPr lang="zh-CN" altLang="en-US" sz="3600" b="1" spc="360">
                <a:solidFill>
                  <a:srgbClr val="313131"/>
                </a:solidFill>
                <a:latin typeface="Microsoft YaHei UI" panose="020B0503020204020204" pitchFamily="34" charset="-122"/>
                <a:ea typeface="Microsoft YaHei UI" panose="020B0503020204020204" pitchFamily="34" charset="-122"/>
              </a:rPr>
              <a:t>研究成果</a:t>
            </a:r>
            <a:endParaRPr lang="zh-CN" altLang="en-US" b="1" dirty="0">
              <a:latin typeface="Microsoft YaHei UI" panose="020B0503020204020204" pitchFamily="34" charset="-122"/>
              <a:ea typeface="Microsoft YaHei UI" panose="020B0503020204020204" pitchFamily="34" charset="-122"/>
            </a:endParaRPr>
          </a:p>
        </p:txBody>
      </p:sp>
      <p:pic>
        <p:nvPicPr>
          <p:cNvPr id="915017" name="image 15017"/>
          <p:cNvPicPr>
            <a:picLocks noChangeAspect="1"/>
          </p:cNvPicPr>
          <p:nvPr/>
        </p:nvPicPr>
        <p:blipFill>
          <a:blip r:embed="rId3"/>
          <a:srcRect/>
          <a:stretch>
            <a:fillRect/>
          </a:stretch>
        </p:blipFill>
        <p:spPr>
          <a:xfrm>
            <a:off x="0" y="698500"/>
            <a:ext cx="1308100" cy="1143000"/>
          </a:xfrm>
          <a:prstGeom prst="rect">
            <a:avLst/>
          </a:prstGeom>
        </p:spPr>
      </p:pic>
      <p:sp>
        <p:nvSpPr>
          <p:cNvPr id="18" name="文本框 17">
            <a:extLst>
              <a:ext uri="{FF2B5EF4-FFF2-40B4-BE49-F238E27FC236}">
                <a16:creationId xmlns:a16="http://schemas.microsoft.com/office/drawing/2014/main" id="{F8996C53-A4E2-2390-C192-76407CB94BB1}"/>
              </a:ext>
            </a:extLst>
          </p:cNvPr>
          <p:cNvSpPr txBox="1"/>
          <p:nvPr/>
        </p:nvSpPr>
        <p:spPr>
          <a:xfrm>
            <a:off x="2604009" y="2539386"/>
            <a:ext cx="20914899" cy="2486450"/>
          </a:xfrm>
          <a:prstGeom prst="rect">
            <a:avLst/>
          </a:prstGeom>
          <a:noFill/>
        </p:spPr>
        <p:txBody>
          <a:bodyPr wrap="square" rtlCol="0">
            <a:spAutoFit/>
          </a:bodyPr>
          <a:lstStyle/>
          <a:p>
            <a:pPr indent="720000">
              <a:lnSpc>
                <a:spcPct val="150000"/>
              </a:lnSpc>
            </a:pPr>
            <a:r>
              <a:rPr lang="zh-CN" altLang="en-US" sz="3600">
                <a:latin typeface="微软雅黑" panose="020B0503020204020204" pitchFamily="34" charset="-122"/>
                <a:ea typeface="微软雅黑" panose="020B0503020204020204" pitchFamily="34" charset="-122"/>
              </a:rPr>
              <a:t>某区的排水管道为钢筋混凝土圆管，管道埋设方式为</a:t>
            </a:r>
            <a:r>
              <a:rPr lang="zh-CN" altLang="en-US" sz="3600">
                <a:solidFill>
                  <a:srgbClr val="FF0000"/>
                </a:solidFill>
                <a:latin typeface="微软雅黑" panose="020B0503020204020204" pitchFamily="34" charset="-122"/>
                <a:ea typeface="微软雅黑" panose="020B0503020204020204" pitchFamily="34" charset="-122"/>
              </a:rPr>
              <a:t>沟埋式</a:t>
            </a:r>
            <a:r>
              <a:rPr lang="zh-CN" altLang="en-US" sz="3600">
                <a:latin typeface="微软雅黑" panose="020B0503020204020204" pitchFamily="34" charset="-122"/>
                <a:ea typeface="微软雅黑" panose="020B0503020204020204" pitchFamily="34" charset="-122"/>
              </a:rPr>
              <a:t>，管道</a:t>
            </a:r>
            <a:r>
              <a:rPr lang="zh-CN" altLang="en-US" sz="3600">
                <a:solidFill>
                  <a:srgbClr val="FF0000"/>
                </a:solidFill>
                <a:latin typeface="微软雅黑" panose="020B0503020204020204" pitchFamily="34" charset="-122"/>
                <a:ea typeface="微软雅黑" panose="020B0503020204020204" pitchFamily="34" charset="-122"/>
              </a:rPr>
              <a:t>单轮受压</a:t>
            </a:r>
            <a:r>
              <a:rPr lang="zh-CN" altLang="en-US" sz="3600">
                <a:latin typeface="微软雅黑" panose="020B0503020204020204" pitchFamily="34" charset="-122"/>
                <a:ea typeface="微软雅黑" panose="020B0503020204020204" pitchFamily="34" charset="-122"/>
              </a:rPr>
              <a:t>，经过勘探结果显示旧管道存在明显的</a:t>
            </a:r>
            <a:r>
              <a:rPr lang="zh-CN" altLang="en-US" sz="3600">
                <a:solidFill>
                  <a:srgbClr val="FF0000"/>
                </a:solidFill>
                <a:latin typeface="微软雅黑" panose="020B0503020204020204" pitchFamily="34" charset="-122"/>
                <a:ea typeface="微软雅黑" panose="020B0503020204020204" pitchFamily="34" charset="-122"/>
              </a:rPr>
              <a:t>裂纹缺陷</a:t>
            </a:r>
            <a:r>
              <a:rPr lang="zh-CN" altLang="en-US" sz="3600">
                <a:latin typeface="微软雅黑" panose="020B0503020204020204" pitchFamily="34" charset="-122"/>
                <a:ea typeface="微软雅黑" panose="020B0503020204020204" pitchFamily="34" charset="-122"/>
              </a:rPr>
              <a:t>，裂纹为</a:t>
            </a:r>
            <a:r>
              <a:rPr lang="zh-CN" altLang="en-US" sz="3600">
                <a:solidFill>
                  <a:srgbClr val="FF0000"/>
                </a:solidFill>
                <a:latin typeface="微软雅黑" panose="020B0503020204020204" pitchFamily="34" charset="-122"/>
                <a:ea typeface="微软雅黑" panose="020B0503020204020204" pitchFamily="34" charset="-122"/>
              </a:rPr>
              <a:t>轴向裂纹</a:t>
            </a:r>
            <a:r>
              <a:rPr lang="zh-CN" altLang="en-US" sz="3600">
                <a:latin typeface="微软雅黑" panose="020B0503020204020204" pitchFamily="34" charset="-122"/>
                <a:ea typeface="微软雅黑" panose="020B0503020204020204" pitchFamily="34" charset="-122"/>
              </a:rPr>
              <a:t>，专业部门决定对其采用喷涂法进行</a:t>
            </a:r>
            <a:r>
              <a:rPr lang="zh-CN" altLang="en-US" sz="3600">
                <a:solidFill>
                  <a:srgbClr val="FF0000"/>
                </a:solidFill>
                <a:latin typeface="微软雅黑" panose="020B0503020204020204" pitchFamily="34" charset="-122"/>
                <a:ea typeface="微软雅黑" panose="020B0503020204020204" pitchFamily="34" charset="-122"/>
              </a:rPr>
              <a:t>结构性修复</a:t>
            </a:r>
            <a:r>
              <a:rPr lang="zh-CN" altLang="en-US" sz="3600">
                <a:latin typeface="微软雅黑" panose="020B0503020204020204" pitchFamily="34" charset="-122"/>
                <a:ea typeface="微软雅黑" panose="020B0503020204020204" pitchFamily="34" charset="-122"/>
              </a:rPr>
              <a:t>。原有管道管径为</a:t>
            </a:r>
            <a:r>
              <a:rPr lang="en-US" altLang="zh-CN" sz="3600">
                <a:latin typeface="微软雅黑" panose="020B0503020204020204" pitchFamily="34" charset="-122"/>
                <a:ea typeface="微软雅黑" panose="020B0503020204020204" pitchFamily="34" charset="-122"/>
              </a:rPr>
              <a:t>DN600</a:t>
            </a:r>
            <a:r>
              <a:rPr lang="zh-CN" altLang="en-US" sz="3600">
                <a:latin typeface="微软雅黑" panose="020B0503020204020204" pitchFamily="34" charset="-122"/>
                <a:ea typeface="微软雅黑" panose="020B0503020204020204" pitchFamily="34" charset="-122"/>
              </a:rPr>
              <a:t>，管道埋深</a:t>
            </a:r>
            <a:r>
              <a:rPr lang="en-US" altLang="zh-CN" sz="3600">
                <a:latin typeface="微软雅黑" panose="020B0503020204020204" pitchFamily="34" charset="-122"/>
                <a:ea typeface="微软雅黑" panose="020B0503020204020204" pitchFamily="34" charset="-122"/>
              </a:rPr>
              <a:t>8m</a:t>
            </a:r>
            <a:r>
              <a:rPr lang="zh-CN" altLang="en-US" sz="3600">
                <a:latin typeface="微软雅黑" panose="020B0503020204020204" pitchFamily="34" charset="-122"/>
                <a:ea typeface="微软雅黑" panose="020B0503020204020204" pitchFamily="34" charset="-122"/>
              </a:rPr>
              <a:t>，长度</a:t>
            </a:r>
            <a:r>
              <a:rPr lang="en-US" altLang="zh-CN" sz="3600">
                <a:latin typeface="微软雅黑" panose="020B0503020204020204" pitchFamily="34" charset="-122"/>
                <a:ea typeface="微软雅黑" panose="020B0503020204020204" pitchFamily="34" charset="-122"/>
              </a:rPr>
              <a:t>60m</a:t>
            </a:r>
            <a:r>
              <a:rPr lang="zh-CN" altLang="en-US" sz="3600">
                <a:latin typeface="微软雅黑" panose="020B0503020204020204" pitchFamily="34" charset="-122"/>
                <a:ea typeface="微软雅黑" panose="020B0503020204020204" pitchFamily="34" charset="-122"/>
              </a:rPr>
              <a:t>，管道管道具体参数见下表。</a:t>
            </a:r>
            <a:endParaRPr lang="zh-CN" altLang="en-US"/>
          </a:p>
        </p:txBody>
      </p:sp>
      <p:graphicFrame>
        <p:nvGraphicFramePr>
          <p:cNvPr id="7" name="表格 7">
            <a:extLst>
              <a:ext uri="{FF2B5EF4-FFF2-40B4-BE49-F238E27FC236}">
                <a16:creationId xmlns:a16="http://schemas.microsoft.com/office/drawing/2014/main" id="{2752DFE8-7603-6F70-9747-EE75C0FC01BF}"/>
              </a:ext>
            </a:extLst>
          </p:cNvPr>
          <p:cNvGraphicFramePr>
            <a:graphicFrameLocks noGrp="1"/>
          </p:cNvGraphicFramePr>
          <p:nvPr>
            <p:extLst>
              <p:ext uri="{D42A27DB-BD31-4B8C-83A1-F6EECF244321}">
                <p14:modId xmlns:p14="http://schemas.microsoft.com/office/powerpoint/2010/main" val="320965985"/>
              </p:ext>
            </p:extLst>
          </p:nvPr>
        </p:nvGraphicFramePr>
        <p:xfrm>
          <a:off x="1986610" y="5546350"/>
          <a:ext cx="20357588" cy="7175360"/>
        </p:xfrm>
        <a:graphic>
          <a:graphicData uri="http://schemas.openxmlformats.org/drawingml/2006/table">
            <a:tbl>
              <a:tblPr bandRow="1">
                <a:tableStyleId>{5C22544A-7EE6-4342-B048-85BDC9FD1C3A}</a:tableStyleId>
              </a:tblPr>
              <a:tblGrid>
                <a:gridCol w="6958821">
                  <a:extLst>
                    <a:ext uri="{9D8B030D-6E8A-4147-A177-3AD203B41FA5}">
                      <a16:colId xmlns:a16="http://schemas.microsoft.com/office/drawing/2014/main" val="2632150480"/>
                    </a:ext>
                  </a:extLst>
                </a:gridCol>
                <a:gridCol w="3219973">
                  <a:extLst>
                    <a:ext uri="{9D8B030D-6E8A-4147-A177-3AD203B41FA5}">
                      <a16:colId xmlns:a16="http://schemas.microsoft.com/office/drawing/2014/main" val="2520145500"/>
                    </a:ext>
                  </a:extLst>
                </a:gridCol>
                <a:gridCol w="6691245">
                  <a:extLst>
                    <a:ext uri="{9D8B030D-6E8A-4147-A177-3AD203B41FA5}">
                      <a16:colId xmlns:a16="http://schemas.microsoft.com/office/drawing/2014/main" val="1446174036"/>
                    </a:ext>
                  </a:extLst>
                </a:gridCol>
                <a:gridCol w="3487549">
                  <a:extLst>
                    <a:ext uri="{9D8B030D-6E8A-4147-A177-3AD203B41FA5}">
                      <a16:colId xmlns:a16="http://schemas.microsoft.com/office/drawing/2014/main" val="504401136"/>
                    </a:ext>
                  </a:extLst>
                </a:gridCol>
              </a:tblGrid>
              <a:tr h="594335">
                <a:tc>
                  <a:txBody>
                    <a:bodyPr/>
                    <a:lstStyle/>
                    <a:p>
                      <a:pPr algn="ctr"/>
                      <a:r>
                        <a:rPr lang="zh-CN" sz="3200">
                          <a:effectLst/>
                          <a:latin typeface="Times New Roman" panose="02020603050405020304" pitchFamily="18" charset="0"/>
                          <a:ea typeface="宋体" panose="02010600030101010101" pitchFamily="2" charset="-122"/>
                        </a:rPr>
                        <a:t>沟槽水平宽度（</a:t>
                      </a:r>
                      <a:r>
                        <a:rPr lang="en-US" sz="3200">
                          <a:effectLst/>
                          <a:latin typeface="Times New Roman" panose="02020603050405020304" pitchFamily="18" charset="0"/>
                          <a:ea typeface="宋体" panose="02010600030101010101" pitchFamily="2" charset="-122"/>
                        </a:rPr>
                        <a:t>m</a:t>
                      </a:r>
                      <a:r>
                        <a:rPr lang="zh-CN" sz="3200">
                          <a:effectLst/>
                          <a:latin typeface="Times New Roman" panose="02020603050405020304" pitchFamily="18" charset="0"/>
                          <a:ea typeface="宋体" panose="02010600030101010101" pitchFamily="2" charset="-122"/>
                        </a:rPr>
                        <a:t>）</a:t>
                      </a:r>
                    </a:p>
                  </a:txBody>
                  <a:tcPr marL="68580" marR="68580" marT="0" marB="0" anchor="ctr"/>
                </a:tc>
                <a:tc>
                  <a:txBody>
                    <a:bodyPr/>
                    <a:lstStyle/>
                    <a:p>
                      <a:pPr algn="ctr"/>
                      <a:r>
                        <a:rPr lang="en-US" sz="3200">
                          <a:effectLst/>
                          <a:latin typeface="Times New Roman" panose="02020603050405020304" pitchFamily="18" charset="0"/>
                          <a:ea typeface="宋体" panose="02010600030101010101" pitchFamily="2" charset="-122"/>
                        </a:rPr>
                        <a:t>0.8</a:t>
                      </a:r>
                      <a:endParaRPr lang="zh-CN" sz="32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zh-CN" sz="3200">
                          <a:effectLst/>
                          <a:latin typeface="Times New Roman" panose="02020603050405020304" pitchFamily="18" charset="0"/>
                          <a:ea typeface="宋体" panose="02010600030101010101" pitchFamily="2" charset="-122"/>
                        </a:rPr>
                        <a:t>回填土容重（</a:t>
                      </a:r>
                      <a:r>
                        <a:rPr lang="en-US" sz="3200">
                          <a:effectLst/>
                          <a:latin typeface="Times New Roman" panose="02020603050405020304" pitchFamily="18" charset="0"/>
                          <a:ea typeface="宋体" panose="02010600030101010101" pitchFamily="2" charset="-122"/>
                        </a:rPr>
                        <a:t>kN/m</a:t>
                      </a:r>
                      <a:r>
                        <a:rPr lang="zh-CN" sz="3200">
                          <a:effectLst/>
                          <a:latin typeface="Times New Roman" panose="02020603050405020304" pitchFamily="18" charset="0"/>
                          <a:ea typeface="宋体" panose="02010600030101010101" pitchFamily="2" charset="-122"/>
                        </a:rPr>
                        <a:t>³</a:t>
                      </a:r>
                      <a:r>
                        <a:rPr lang="en-US" sz="3200">
                          <a:effectLst/>
                          <a:latin typeface="Times New Roman" panose="02020603050405020304" pitchFamily="18" charset="0"/>
                          <a:ea typeface="宋体" panose="02010600030101010101" pitchFamily="2" charset="-122"/>
                        </a:rPr>
                        <a:t>)</a:t>
                      </a:r>
                      <a:endParaRPr lang="zh-CN" sz="32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3200">
                          <a:effectLst/>
                          <a:latin typeface="Times New Roman" panose="02020603050405020304" pitchFamily="18" charset="0"/>
                          <a:ea typeface="宋体" panose="02010600030101010101" pitchFamily="2" charset="-122"/>
                        </a:rPr>
                        <a:t>19</a:t>
                      </a:r>
                      <a:endParaRPr lang="zh-CN" sz="32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609780414"/>
                  </a:ext>
                </a:extLst>
              </a:tr>
              <a:tr h="594335">
                <a:tc>
                  <a:txBody>
                    <a:bodyPr/>
                    <a:lstStyle/>
                    <a:p>
                      <a:pPr algn="ctr"/>
                      <a:r>
                        <a:rPr lang="zh-CN" sz="3200">
                          <a:effectLst/>
                          <a:latin typeface="Times New Roman" panose="02020603050405020304" pitchFamily="18" charset="0"/>
                          <a:ea typeface="宋体" panose="02010600030101010101" pitchFamily="2" charset="-122"/>
                        </a:rPr>
                        <a:t>管道壁厚（</a:t>
                      </a:r>
                      <a:r>
                        <a:rPr lang="en-US" sz="3200">
                          <a:effectLst/>
                          <a:latin typeface="Times New Roman" panose="02020603050405020304" pitchFamily="18" charset="0"/>
                          <a:ea typeface="宋体" panose="02010600030101010101" pitchFamily="2" charset="-122"/>
                        </a:rPr>
                        <a:t>mm</a:t>
                      </a:r>
                      <a:r>
                        <a:rPr lang="zh-CN" sz="3200">
                          <a:effectLst/>
                          <a:latin typeface="Times New Roman" panose="02020603050405020304" pitchFamily="18" charset="0"/>
                          <a:ea typeface="宋体" panose="02010600030101010101" pitchFamily="2" charset="-122"/>
                        </a:rPr>
                        <a:t>）</a:t>
                      </a:r>
                    </a:p>
                  </a:txBody>
                  <a:tcPr marL="68580" marR="68580" marT="0" marB="0" anchor="ctr"/>
                </a:tc>
                <a:tc>
                  <a:txBody>
                    <a:bodyPr/>
                    <a:lstStyle/>
                    <a:p>
                      <a:pPr algn="ctr"/>
                      <a:r>
                        <a:rPr lang="en-US" sz="3200">
                          <a:effectLst/>
                          <a:latin typeface="Times New Roman" panose="02020603050405020304" pitchFamily="18" charset="0"/>
                          <a:ea typeface="宋体" panose="02010600030101010101" pitchFamily="2" charset="-122"/>
                        </a:rPr>
                        <a:t>60</a:t>
                      </a:r>
                      <a:endParaRPr lang="zh-CN" sz="32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zh-CN" sz="3200">
                          <a:effectLst/>
                          <a:latin typeface="Times New Roman" panose="02020603050405020304" pitchFamily="18" charset="0"/>
                          <a:ea typeface="宋体" panose="02010600030101010101" pitchFamily="2" charset="-122"/>
                        </a:rPr>
                        <a:t>填土内摩擦角（°）</a:t>
                      </a:r>
                    </a:p>
                  </a:txBody>
                  <a:tcPr marL="68580" marR="68580" marT="0" marB="0" anchor="ctr"/>
                </a:tc>
                <a:tc>
                  <a:txBody>
                    <a:bodyPr/>
                    <a:lstStyle/>
                    <a:p>
                      <a:pPr algn="ctr"/>
                      <a:r>
                        <a:rPr lang="en-US" sz="3200">
                          <a:effectLst/>
                          <a:latin typeface="Times New Roman" panose="02020603050405020304" pitchFamily="18" charset="0"/>
                          <a:ea typeface="宋体" panose="02010600030101010101" pitchFamily="2" charset="-122"/>
                        </a:rPr>
                        <a:t>20</a:t>
                      </a:r>
                      <a:endParaRPr lang="zh-CN" sz="32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98777185"/>
                  </a:ext>
                </a:extLst>
              </a:tr>
              <a:tr h="594335">
                <a:tc>
                  <a:txBody>
                    <a:bodyPr/>
                    <a:lstStyle/>
                    <a:p>
                      <a:pPr algn="ctr"/>
                      <a:r>
                        <a:rPr lang="zh-CN" sz="3200">
                          <a:effectLst/>
                          <a:latin typeface="Times New Roman" panose="02020603050405020304" pitchFamily="18" charset="0"/>
                          <a:ea typeface="宋体" panose="02010600030101010101" pitchFamily="2" charset="-122"/>
                        </a:rPr>
                        <a:t>管侧土内摩擦角（°）</a:t>
                      </a:r>
                    </a:p>
                  </a:txBody>
                  <a:tcPr marL="68580" marR="68580" marT="0" marB="0" anchor="ctr"/>
                </a:tc>
                <a:tc>
                  <a:txBody>
                    <a:bodyPr/>
                    <a:lstStyle/>
                    <a:p>
                      <a:pPr algn="ctr"/>
                      <a:r>
                        <a:rPr lang="en-US" sz="3200">
                          <a:effectLst/>
                          <a:latin typeface="Times New Roman" panose="02020603050405020304" pitchFamily="18" charset="0"/>
                          <a:ea typeface="宋体" panose="02010600030101010101" pitchFamily="2" charset="-122"/>
                        </a:rPr>
                        <a:t>30</a:t>
                      </a:r>
                      <a:endParaRPr lang="zh-CN" sz="32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zh-CN" sz="3200">
                          <a:effectLst/>
                          <a:latin typeface="Times New Roman" panose="02020603050405020304" pitchFamily="18" charset="0"/>
                          <a:ea typeface="宋体" panose="02010600030101010101" pitchFamily="2" charset="-122"/>
                        </a:rPr>
                        <a:t>材料屈服应力（</a:t>
                      </a:r>
                      <a:r>
                        <a:rPr lang="en-US" sz="3200">
                          <a:effectLst/>
                          <a:latin typeface="Times New Roman" panose="02020603050405020304" pitchFamily="18" charset="0"/>
                          <a:ea typeface="宋体" panose="02010600030101010101" pitchFamily="2" charset="-122"/>
                        </a:rPr>
                        <a:t>MPa</a:t>
                      </a:r>
                      <a:r>
                        <a:rPr lang="zh-CN" sz="3200">
                          <a:effectLst/>
                          <a:latin typeface="Times New Roman" panose="02020603050405020304" pitchFamily="18" charset="0"/>
                          <a:ea typeface="宋体" panose="02010600030101010101" pitchFamily="2" charset="-122"/>
                        </a:rPr>
                        <a:t>）</a:t>
                      </a:r>
                    </a:p>
                  </a:txBody>
                  <a:tcPr marL="68580" marR="68580" marT="0" marB="0" anchor="ctr"/>
                </a:tc>
                <a:tc>
                  <a:txBody>
                    <a:bodyPr/>
                    <a:lstStyle/>
                    <a:p>
                      <a:pPr algn="ctr"/>
                      <a:r>
                        <a:rPr lang="en-US" sz="3200">
                          <a:effectLst/>
                          <a:latin typeface="Times New Roman" panose="02020603050405020304" pitchFamily="18" charset="0"/>
                          <a:ea typeface="宋体" panose="02010600030101010101" pitchFamily="2" charset="-122"/>
                        </a:rPr>
                        <a:t>20</a:t>
                      </a:r>
                      <a:endParaRPr lang="zh-CN" sz="32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273964995"/>
                  </a:ext>
                </a:extLst>
              </a:tr>
              <a:tr h="594335">
                <a:tc>
                  <a:txBody>
                    <a:bodyPr/>
                    <a:lstStyle/>
                    <a:p>
                      <a:pPr algn="ctr"/>
                      <a:r>
                        <a:rPr lang="zh-CN" sz="3200">
                          <a:effectLst/>
                          <a:latin typeface="Times New Roman" panose="02020603050405020304" pitchFamily="18" charset="0"/>
                          <a:ea typeface="宋体" panose="02010600030101010101" pitchFamily="2" charset="-122"/>
                        </a:rPr>
                        <a:t>配筋的屈服强度（</a:t>
                      </a:r>
                      <a:r>
                        <a:rPr lang="en-US" sz="3200">
                          <a:effectLst/>
                          <a:latin typeface="Times New Roman" panose="02020603050405020304" pitchFamily="18" charset="0"/>
                          <a:ea typeface="宋体" panose="02010600030101010101" pitchFamily="2" charset="-122"/>
                        </a:rPr>
                        <a:t>MPa</a:t>
                      </a:r>
                      <a:r>
                        <a:rPr lang="zh-CN" sz="3200">
                          <a:effectLst/>
                          <a:latin typeface="Times New Roman" panose="02020603050405020304" pitchFamily="18" charset="0"/>
                          <a:ea typeface="宋体" panose="02010600030101010101" pitchFamily="2" charset="-122"/>
                        </a:rPr>
                        <a:t>）</a:t>
                      </a:r>
                    </a:p>
                  </a:txBody>
                  <a:tcPr marL="68580" marR="68580" marT="0" marB="0" anchor="ctr"/>
                </a:tc>
                <a:tc>
                  <a:txBody>
                    <a:bodyPr/>
                    <a:lstStyle/>
                    <a:p>
                      <a:pPr algn="ctr"/>
                      <a:r>
                        <a:rPr lang="en-US" sz="3200">
                          <a:effectLst/>
                          <a:latin typeface="Times New Roman" panose="02020603050405020304" pitchFamily="18" charset="0"/>
                          <a:ea typeface="宋体" panose="02010600030101010101" pitchFamily="2" charset="-122"/>
                        </a:rPr>
                        <a:t>360</a:t>
                      </a:r>
                      <a:endParaRPr lang="zh-CN" sz="32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zh-CN" sz="3200">
                          <a:effectLst/>
                          <a:latin typeface="Times New Roman" panose="02020603050405020304" pitchFamily="18" charset="0"/>
                          <a:ea typeface="宋体" panose="02010600030101010101" pitchFamily="2" charset="-122"/>
                        </a:rPr>
                        <a:t>环向配筋率</a:t>
                      </a:r>
                    </a:p>
                  </a:txBody>
                  <a:tcPr marL="68580" marR="68580" marT="0" marB="0" anchor="ctr"/>
                </a:tc>
                <a:tc>
                  <a:txBody>
                    <a:bodyPr/>
                    <a:lstStyle/>
                    <a:p>
                      <a:pPr algn="ctr"/>
                      <a:r>
                        <a:rPr lang="en-US" sz="3200">
                          <a:effectLst/>
                          <a:latin typeface="Times New Roman" panose="02020603050405020304" pitchFamily="18" charset="0"/>
                          <a:ea typeface="宋体" panose="02010600030101010101" pitchFamily="2" charset="-122"/>
                        </a:rPr>
                        <a:t>0.007</a:t>
                      </a:r>
                      <a:endParaRPr lang="zh-CN" sz="32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876154495"/>
                  </a:ext>
                </a:extLst>
              </a:tr>
              <a:tr h="594335">
                <a:tc>
                  <a:txBody>
                    <a:bodyPr/>
                    <a:lstStyle/>
                    <a:p>
                      <a:pPr algn="ctr"/>
                      <a:r>
                        <a:rPr lang="zh-CN" sz="3200">
                          <a:effectLst/>
                          <a:latin typeface="Times New Roman" panose="02020603050405020304" pitchFamily="18" charset="0"/>
                          <a:ea typeface="宋体" panose="02010600030101010101" pitchFamily="2" charset="-122"/>
                        </a:rPr>
                        <a:t>管顶地下水深（</a:t>
                      </a:r>
                      <a:r>
                        <a:rPr lang="en-US" sz="3200">
                          <a:effectLst/>
                          <a:latin typeface="Times New Roman" panose="02020603050405020304" pitchFamily="18" charset="0"/>
                          <a:ea typeface="宋体" panose="02010600030101010101" pitchFamily="2" charset="-122"/>
                        </a:rPr>
                        <a:t>m</a:t>
                      </a:r>
                      <a:r>
                        <a:rPr lang="zh-CN" sz="3200">
                          <a:effectLst/>
                          <a:latin typeface="Times New Roman" panose="02020603050405020304" pitchFamily="18" charset="0"/>
                          <a:ea typeface="宋体" panose="02010600030101010101" pitchFamily="2" charset="-122"/>
                        </a:rPr>
                        <a:t>）</a:t>
                      </a:r>
                    </a:p>
                  </a:txBody>
                  <a:tcPr marL="68580" marR="68580" marT="0" marB="0" anchor="ctr"/>
                </a:tc>
                <a:tc>
                  <a:txBody>
                    <a:bodyPr/>
                    <a:lstStyle/>
                    <a:p>
                      <a:pPr algn="ctr"/>
                      <a:r>
                        <a:rPr lang="en-US" sz="3200">
                          <a:effectLst/>
                          <a:latin typeface="Times New Roman" panose="02020603050405020304" pitchFamily="18" charset="0"/>
                          <a:ea typeface="宋体" panose="02010600030101010101" pitchFamily="2" charset="-122"/>
                        </a:rPr>
                        <a:t>2</a:t>
                      </a:r>
                      <a:endParaRPr lang="zh-CN" sz="32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zh-CN" sz="3200">
                          <a:effectLst/>
                          <a:latin typeface="Times New Roman" panose="02020603050405020304" pitchFamily="18" charset="0"/>
                          <a:ea typeface="宋体" panose="02010600030101010101" pitchFamily="2" charset="-122"/>
                        </a:rPr>
                        <a:t>真空压力（</a:t>
                      </a:r>
                      <a:r>
                        <a:rPr lang="en-US" sz="3200">
                          <a:effectLst/>
                          <a:latin typeface="Times New Roman" panose="02020603050405020304" pitchFamily="18" charset="0"/>
                          <a:ea typeface="宋体" panose="02010600030101010101" pitchFamily="2" charset="-122"/>
                        </a:rPr>
                        <a:t>MPa</a:t>
                      </a:r>
                      <a:r>
                        <a:rPr lang="zh-CN" sz="3200">
                          <a:effectLst/>
                          <a:latin typeface="Times New Roman" panose="02020603050405020304" pitchFamily="18" charset="0"/>
                          <a:ea typeface="宋体" panose="02010600030101010101" pitchFamily="2" charset="-122"/>
                        </a:rPr>
                        <a:t>）</a:t>
                      </a:r>
                    </a:p>
                  </a:txBody>
                  <a:tcPr marL="68580" marR="68580" marT="0" marB="0" anchor="ctr"/>
                </a:tc>
                <a:tc>
                  <a:txBody>
                    <a:bodyPr/>
                    <a:lstStyle/>
                    <a:p>
                      <a:pPr algn="ctr"/>
                      <a:r>
                        <a:rPr lang="en-US" sz="3200">
                          <a:effectLst/>
                          <a:latin typeface="Times New Roman" panose="02020603050405020304" pitchFamily="18" charset="0"/>
                          <a:ea typeface="宋体" panose="02010600030101010101" pitchFamily="2" charset="-122"/>
                        </a:rPr>
                        <a:t>0.1</a:t>
                      </a:r>
                      <a:endParaRPr lang="zh-CN" sz="32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586839903"/>
                  </a:ext>
                </a:extLst>
              </a:tr>
              <a:tr h="1188671">
                <a:tc>
                  <a:txBody>
                    <a:bodyPr/>
                    <a:lstStyle/>
                    <a:p>
                      <a:pPr algn="ctr"/>
                      <a:r>
                        <a:rPr lang="zh-CN" sz="3200">
                          <a:effectLst/>
                          <a:latin typeface="Times New Roman" panose="02020603050405020304" pitchFamily="18" charset="0"/>
                          <a:ea typeface="宋体" panose="02010600030101010101" pitchFamily="2" charset="-122"/>
                        </a:rPr>
                        <a:t>车轮单压标准值（</a:t>
                      </a:r>
                      <a:r>
                        <a:rPr lang="en-US" sz="3200">
                          <a:effectLst/>
                          <a:latin typeface="Times New Roman" panose="02020603050405020304" pitchFamily="18" charset="0"/>
                          <a:ea typeface="宋体" panose="02010600030101010101" pitchFamily="2" charset="-122"/>
                        </a:rPr>
                        <a:t>kN</a:t>
                      </a:r>
                      <a:r>
                        <a:rPr lang="zh-CN" sz="3200">
                          <a:effectLst/>
                          <a:latin typeface="Times New Roman" panose="02020603050405020304" pitchFamily="18" charset="0"/>
                          <a:ea typeface="宋体" panose="02010600030101010101" pitchFamily="2" charset="-122"/>
                        </a:rPr>
                        <a:t>）</a:t>
                      </a:r>
                    </a:p>
                  </a:txBody>
                  <a:tcPr marL="68580" marR="68580" marT="0" marB="0" anchor="ctr"/>
                </a:tc>
                <a:tc>
                  <a:txBody>
                    <a:bodyPr/>
                    <a:lstStyle/>
                    <a:p>
                      <a:pPr algn="ctr"/>
                      <a:r>
                        <a:rPr lang="en-US" sz="3200">
                          <a:effectLst/>
                          <a:latin typeface="Times New Roman" panose="02020603050405020304" pitchFamily="18" charset="0"/>
                          <a:ea typeface="宋体" panose="02010600030101010101" pitchFamily="2" charset="-122"/>
                        </a:rPr>
                        <a:t>10</a:t>
                      </a:r>
                      <a:endParaRPr lang="zh-CN" sz="32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zh-CN" sz="3200">
                          <a:effectLst/>
                          <a:latin typeface="Times New Roman" panose="02020603050405020304" pitchFamily="18" charset="0"/>
                          <a:ea typeface="宋体" panose="02010600030101010101" pitchFamily="2" charset="-122"/>
                        </a:rPr>
                        <a:t>车轮着地分布长度（</a:t>
                      </a:r>
                      <a:r>
                        <a:rPr lang="en-US" sz="3200">
                          <a:effectLst/>
                          <a:latin typeface="Times New Roman" panose="02020603050405020304" pitchFamily="18" charset="0"/>
                          <a:ea typeface="宋体" panose="02010600030101010101" pitchFamily="2" charset="-122"/>
                        </a:rPr>
                        <a:t>m</a:t>
                      </a:r>
                      <a:r>
                        <a:rPr lang="zh-CN" sz="3200">
                          <a:effectLst/>
                          <a:latin typeface="Times New Roman" panose="02020603050405020304" pitchFamily="18" charset="0"/>
                          <a:ea typeface="宋体" panose="02010600030101010101" pitchFamily="2" charset="-122"/>
                        </a:rPr>
                        <a:t>）</a:t>
                      </a:r>
                    </a:p>
                  </a:txBody>
                  <a:tcPr marL="68580" marR="68580" marT="0" marB="0" anchor="ctr"/>
                </a:tc>
                <a:tc>
                  <a:txBody>
                    <a:bodyPr/>
                    <a:lstStyle/>
                    <a:p>
                      <a:pPr algn="ctr"/>
                      <a:r>
                        <a:rPr lang="en-US" sz="3200">
                          <a:effectLst/>
                          <a:latin typeface="Times New Roman" panose="02020603050405020304" pitchFamily="18" charset="0"/>
                          <a:ea typeface="宋体" panose="02010600030101010101" pitchFamily="2" charset="-122"/>
                        </a:rPr>
                        <a:t>0.5</a:t>
                      </a:r>
                      <a:endParaRPr lang="zh-CN" sz="32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762044882"/>
                  </a:ext>
                </a:extLst>
              </a:tr>
              <a:tr h="1188671">
                <a:tc>
                  <a:txBody>
                    <a:bodyPr/>
                    <a:lstStyle/>
                    <a:p>
                      <a:pPr algn="ctr"/>
                      <a:r>
                        <a:rPr lang="zh-CN" sz="3200">
                          <a:effectLst/>
                          <a:latin typeface="Times New Roman" panose="02020603050405020304" pitchFamily="18" charset="0"/>
                          <a:ea typeface="宋体" panose="02010600030101010101" pitchFamily="2" charset="-122"/>
                        </a:rPr>
                        <a:t>动力系数</a:t>
                      </a:r>
                    </a:p>
                  </a:txBody>
                  <a:tcPr marL="68580" marR="68580" marT="0" marB="0" anchor="ctr"/>
                </a:tc>
                <a:tc>
                  <a:txBody>
                    <a:bodyPr/>
                    <a:lstStyle/>
                    <a:p>
                      <a:pPr algn="ctr"/>
                      <a:r>
                        <a:rPr lang="en-US" sz="3200">
                          <a:effectLst/>
                          <a:latin typeface="Times New Roman" panose="02020603050405020304" pitchFamily="18" charset="0"/>
                          <a:ea typeface="宋体" panose="02010600030101010101" pitchFamily="2" charset="-122"/>
                        </a:rPr>
                        <a:t>1</a:t>
                      </a:r>
                      <a:endParaRPr lang="zh-CN" sz="32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zh-CN" sz="3200">
                          <a:effectLst/>
                          <a:latin typeface="Times New Roman" panose="02020603050405020304" pitchFamily="18" charset="0"/>
                          <a:ea typeface="宋体" panose="02010600030101010101" pitchFamily="2" charset="-122"/>
                        </a:rPr>
                        <a:t>车轮着地分布宽度（</a:t>
                      </a:r>
                      <a:r>
                        <a:rPr lang="en-US" sz="3200">
                          <a:effectLst/>
                          <a:latin typeface="Times New Roman" panose="02020603050405020304" pitchFamily="18" charset="0"/>
                          <a:ea typeface="宋体" panose="02010600030101010101" pitchFamily="2" charset="-122"/>
                        </a:rPr>
                        <a:t>m</a:t>
                      </a:r>
                      <a:r>
                        <a:rPr lang="zh-CN" sz="3200">
                          <a:effectLst/>
                          <a:latin typeface="Times New Roman" panose="02020603050405020304" pitchFamily="18" charset="0"/>
                          <a:ea typeface="宋体" panose="02010600030101010101" pitchFamily="2" charset="-122"/>
                        </a:rPr>
                        <a:t>）</a:t>
                      </a:r>
                    </a:p>
                  </a:txBody>
                  <a:tcPr marL="68580" marR="68580" marT="0" marB="0" anchor="ctr"/>
                </a:tc>
                <a:tc>
                  <a:txBody>
                    <a:bodyPr/>
                    <a:lstStyle/>
                    <a:p>
                      <a:pPr algn="ctr"/>
                      <a:r>
                        <a:rPr lang="en-US" sz="3200">
                          <a:effectLst/>
                          <a:latin typeface="Times New Roman" panose="02020603050405020304" pitchFamily="18" charset="0"/>
                          <a:ea typeface="宋体" panose="02010600030101010101" pitchFamily="2" charset="-122"/>
                        </a:rPr>
                        <a:t>0.2</a:t>
                      </a:r>
                      <a:endParaRPr lang="zh-CN" sz="32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159756307"/>
                  </a:ext>
                </a:extLst>
              </a:tr>
              <a:tr h="594335">
                <a:tc>
                  <a:txBody>
                    <a:bodyPr/>
                    <a:lstStyle/>
                    <a:p>
                      <a:pPr algn="ctr"/>
                      <a:r>
                        <a:rPr lang="zh-CN" sz="3200">
                          <a:effectLst/>
                          <a:latin typeface="Times New Roman" panose="02020603050405020304" pitchFamily="18" charset="0"/>
                          <a:ea typeface="宋体" panose="02010600030101010101" pitchFamily="2" charset="-122"/>
                        </a:rPr>
                        <a:t>沟槽水平宽度（</a:t>
                      </a:r>
                      <a:r>
                        <a:rPr lang="en-US" sz="3200">
                          <a:effectLst/>
                          <a:latin typeface="Times New Roman" panose="02020603050405020304" pitchFamily="18" charset="0"/>
                          <a:ea typeface="宋体" panose="02010600030101010101" pitchFamily="2" charset="-122"/>
                        </a:rPr>
                        <a:t>m</a:t>
                      </a:r>
                      <a:r>
                        <a:rPr lang="zh-CN" sz="3200">
                          <a:effectLst/>
                          <a:latin typeface="Times New Roman" panose="02020603050405020304" pitchFamily="18" charset="0"/>
                          <a:ea typeface="宋体" panose="02010600030101010101" pitchFamily="2" charset="-122"/>
                        </a:rPr>
                        <a:t>）</a:t>
                      </a:r>
                    </a:p>
                  </a:txBody>
                  <a:tcPr marL="68580" marR="68580" marT="0" marB="0" anchor="ctr"/>
                </a:tc>
                <a:tc>
                  <a:txBody>
                    <a:bodyPr/>
                    <a:lstStyle/>
                    <a:p>
                      <a:pPr algn="ctr"/>
                      <a:r>
                        <a:rPr lang="en-US" sz="3200">
                          <a:effectLst/>
                          <a:latin typeface="Times New Roman" panose="02020603050405020304" pitchFamily="18" charset="0"/>
                          <a:ea typeface="宋体" panose="02010600030101010101" pitchFamily="2" charset="-122"/>
                        </a:rPr>
                        <a:t>0.8</a:t>
                      </a:r>
                      <a:endParaRPr lang="zh-CN" sz="32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zh-CN" sz="3200">
                          <a:effectLst/>
                          <a:latin typeface="Times New Roman" panose="02020603050405020304" pitchFamily="18" charset="0"/>
                          <a:ea typeface="宋体" panose="02010600030101010101" pitchFamily="2" charset="-122"/>
                        </a:rPr>
                        <a:t>回填土容重（</a:t>
                      </a:r>
                      <a:r>
                        <a:rPr lang="en-US" sz="3200">
                          <a:effectLst/>
                          <a:latin typeface="Times New Roman" panose="02020603050405020304" pitchFamily="18" charset="0"/>
                          <a:ea typeface="宋体" panose="02010600030101010101" pitchFamily="2" charset="-122"/>
                        </a:rPr>
                        <a:t>kN/m</a:t>
                      </a:r>
                      <a:r>
                        <a:rPr lang="zh-CN" sz="3200">
                          <a:effectLst/>
                          <a:latin typeface="Times New Roman" panose="02020603050405020304" pitchFamily="18" charset="0"/>
                          <a:ea typeface="宋体" panose="02010600030101010101" pitchFamily="2" charset="-122"/>
                        </a:rPr>
                        <a:t>³</a:t>
                      </a:r>
                      <a:r>
                        <a:rPr lang="en-US" sz="3200">
                          <a:effectLst/>
                          <a:latin typeface="Times New Roman" panose="02020603050405020304" pitchFamily="18" charset="0"/>
                          <a:ea typeface="宋体" panose="02010600030101010101" pitchFamily="2" charset="-122"/>
                        </a:rPr>
                        <a:t>)</a:t>
                      </a:r>
                      <a:endParaRPr lang="zh-CN" sz="32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3200">
                          <a:effectLst/>
                          <a:latin typeface="Times New Roman" panose="02020603050405020304" pitchFamily="18" charset="0"/>
                          <a:ea typeface="宋体" panose="02010600030101010101" pitchFamily="2" charset="-122"/>
                        </a:rPr>
                        <a:t>19</a:t>
                      </a:r>
                      <a:endParaRPr lang="zh-CN" sz="32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008465876"/>
                  </a:ext>
                </a:extLst>
              </a:tr>
              <a:tr h="637673">
                <a:tc>
                  <a:txBody>
                    <a:bodyPr/>
                    <a:lstStyle/>
                    <a:p>
                      <a:pPr algn="ctr"/>
                      <a:r>
                        <a:rPr lang="zh-CN" sz="3200">
                          <a:effectLst/>
                          <a:latin typeface="Times New Roman" panose="02020603050405020304" pitchFamily="18" charset="0"/>
                          <a:ea typeface="宋体" panose="02010600030101010101" pitchFamily="2" charset="-122"/>
                        </a:rPr>
                        <a:t>管道壁厚（</a:t>
                      </a:r>
                      <a:r>
                        <a:rPr lang="en-US" sz="3200">
                          <a:effectLst/>
                          <a:latin typeface="Times New Roman" panose="02020603050405020304" pitchFamily="18" charset="0"/>
                          <a:ea typeface="宋体" panose="02010600030101010101" pitchFamily="2" charset="-122"/>
                        </a:rPr>
                        <a:t>mm</a:t>
                      </a:r>
                      <a:r>
                        <a:rPr lang="zh-CN" sz="3200">
                          <a:effectLst/>
                          <a:latin typeface="Times New Roman" panose="02020603050405020304" pitchFamily="18" charset="0"/>
                          <a:ea typeface="宋体" panose="02010600030101010101" pitchFamily="2" charset="-122"/>
                        </a:rPr>
                        <a:t>）</a:t>
                      </a:r>
                    </a:p>
                  </a:txBody>
                  <a:tcPr marL="68580" marR="68580" marT="0" marB="0" anchor="ctr"/>
                </a:tc>
                <a:tc>
                  <a:txBody>
                    <a:bodyPr/>
                    <a:lstStyle/>
                    <a:p>
                      <a:pPr algn="ctr"/>
                      <a:r>
                        <a:rPr lang="en-US" sz="3200">
                          <a:effectLst/>
                          <a:latin typeface="Times New Roman" panose="02020603050405020304" pitchFamily="18" charset="0"/>
                          <a:ea typeface="宋体" panose="02010600030101010101" pitchFamily="2" charset="-122"/>
                        </a:rPr>
                        <a:t>60</a:t>
                      </a:r>
                      <a:endParaRPr lang="zh-CN" sz="32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zh-CN" sz="3200">
                          <a:effectLst/>
                          <a:latin typeface="Times New Roman" panose="02020603050405020304" pitchFamily="18" charset="0"/>
                          <a:ea typeface="宋体" panose="02010600030101010101" pitchFamily="2" charset="-122"/>
                        </a:rPr>
                        <a:t>填土内摩擦角（°）</a:t>
                      </a:r>
                    </a:p>
                  </a:txBody>
                  <a:tcPr marL="68580" marR="68580" marT="0" marB="0" anchor="ctr"/>
                </a:tc>
                <a:tc>
                  <a:txBody>
                    <a:bodyPr/>
                    <a:lstStyle/>
                    <a:p>
                      <a:pPr algn="ctr"/>
                      <a:r>
                        <a:rPr lang="en-US" sz="3200">
                          <a:effectLst/>
                          <a:latin typeface="Times New Roman" panose="02020603050405020304" pitchFamily="18" charset="0"/>
                          <a:ea typeface="宋体" panose="02010600030101010101" pitchFamily="2" charset="-122"/>
                        </a:rPr>
                        <a:t>20</a:t>
                      </a:r>
                      <a:endParaRPr lang="zh-CN" sz="32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201811741"/>
                  </a:ext>
                </a:extLst>
              </a:tr>
              <a:tr h="594335">
                <a:tc>
                  <a:txBody>
                    <a:bodyPr/>
                    <a:lstStyle/>
                    <a:p>
                      <a:pPr algn="ctr"/>
                      <a:r>
                        <a:rPr lang="zh-CN" sz="3200">
                          <a:effectLst/>
                          <a:latin typeface="Times New Roman" panose="02020603050405020304" pitchFamily="18" charset="0"/>
                          <a:ea typeface="宋体" panose="02010600030101010101" pitchFamily="2" charset="-122"/>
                        </a:rPr>
                        <a:t>管侧土内摩擦角（°）</a:t>
                      </a:r>
                    </a:p>
                  </a:txBody>
                  <a:tcPr marL="68580" marR="68580" marT="0" marB="0" anchor="ctr"/>
                </a:tc>
                <a:tc>
                  <a:txBody>
                    <a:bodyPr/>
                    <a:lstStyle/>
                    <a:p>
                      <a:pPr algn="ctr"/>
                      <a:r>
                        <a:rPr lang="en-US" sz="3200">
                          <a:effectLst/>
                          <a:latin typeface="Times New Roman" panose="02020603050405020304" pitchFamily="18" charset="0"/>
                          <a:ea typeface="宋体" panose="02010600030101010101" pitchFamily="2" charset="-122"/>
                        </a:rPr>
                        <a:t>30</a:t>
                      </a:r>
                      <a:endParaRPr lang="zh-CN" sz="32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zh-CN" sz="3200">
                          <a:effectLst/>
                          <a:latin typeface="Times New Roman" panose="02020603050405020304" pitchFamily="18" charset="0"/>
                          <a:ea typeface="宋体" panose="02010600030101010101" pitchFamily="2" charset="-122"/>
                        </a:rPr>
                        <a:t>材料屈服应力（</a:t>
                      </a:r>
                      <a:r>
                        <a:rPr lang="en-US" sz="3200">
                          <a:effectLst/>
                          <a:latin typeface="Times New Roman" panose="02020603050405020304" pitchFamily="18" charset="0"/>
                          <a:ea typeface="宋体" panose="02010600030101010101" pitchFamily="2" charset="-122"/>
                        </a:rPr>
                        <a:t>MPa</a:t>
                      </a:r>
                      <a:r>
                        <a:rPr lang="zh-CN" sz="3200">
                          <a:effectLst/>
                          <a:latin typeface="Times New Roman" panose="02020603050405020304" pitchFamily="18" charset="0"/>
                          <a:ea typeface="宋体" panose="02010600030101010101" pitchFamily="2" charset="-122"/>
                        </a:rPr>
                        <a:t>）</a:t>
                      </a:r>
                    </a:p>
                  </a:txBody>
                  <a:tcPr marL="68580" marR="68580" marT="0" marB="0" anchor="ctr"/>
                </a:tc>
                <a:tc>
                  <a:txBody>
                    <a:bodyPr/>
                    <a:lstStyle/>
                    <a:p>
                      <a:pPr algn="ctr"/>
                      <a:r>
                        <a:rPr lang="en-US" sz="3200">
                          <a:effectLst/>
                          <a:latin typeface="Times New Roman" panose="02020603050405020304" pitchFamily="18" charset="0"/>
                          <a:ea typeface="宋体" panose="02010600030101010101" pitchFamily="2" charset="-122"/>
                        </a:rPr>
                        <a:t>20</a:t>
                      </a:r>
                      <a:endParaRPr lang="zh-CN" sz="32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490392107"/>
                  </a:ext>
                </a:extLst>
              </a:tr>
            </a:tbl>
          </a:graphicData>
        </a:graphic>
      </p:graphicFrame>
    </p:spTree>
    <p:extLst>
      <p:ext uri="{BB962C8B-B14F-4D97-AF65-F5344CB8AC3E}">
        <p14:creationId xmlns:p14="http://schemas.microsoft.com/office/powerpoint/2010/main" val="1052659115"/>
      </p:ext>
    </p:extLst>
  </p:cSld>
  <p:clrMapOvr>
    <a:masterClrMapping/>
  </p:clrMapOvr>
  <mc:AlternateContent xmlns:mc="http://schemas.openxmlformats.org/markup-compatibility/2006">
    <mc:Choice xmlns:p14="http://schemas.microsoft.com/office/powerpoint/2010/main" Requires="p14">
      <p:transition spd="slow" p14:dur="2000" advTm="17771"/>
    </mc:Choice>
    <mc:Fallback>
      <p:transition spd="slow" advTm="17771"/>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1502" name="image 1502"/>
          <p:cNvPicPr>
            <a:picLocks noChangeAspect="1"/>
          </p:cNvPicPr>
          <p:nvPr/>
        </p:nvPicPr>
        <p:blipFill>
          <a:blip r:embed="rId2"/>
          <a:srcRect/>
          <a:stretch>
            <a:fillRect/>
          </a:stretch>
        </p:blipFill>
        <p:spPr>
          <a:xfrm>
            <a:off x="18719800" y="6477000"/>
            <a:ext cx="1651000" cy="101600"/>
          </a:xfrm>
          <a:prstGeom prst="rect">
            <a:avLst/>
          </a:prstGeom>
        </p:spPr>
      </p:pic>
      <p:sp>
        <p:nvSpPr>
          <p:cNvPr id="1505" name="Object 1505"/>
          <p:cNvSpPr txBox="1"/>
          <p:nvPr/>
        </p:nvSpPr>
        <p:spPr>
          <a:xfrm>
            <a:off x="18648049" y="2828657"/>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3</a:t>
            </a:r>
            <a:endParaRPr lang="zh-CN" altLang="en-US"/>
          </a:p>
        </p:txBody>
      </p:sp>
      <p:pic>
        <p:nvPicPr>
          <p:cNvPr id="91507" name="image 1507"/>
          <p:cNvPicPr>
            <a:picLocks noChangeAspect="1"/>
          </p:cNvPicPr>
          <p:nvPr/>
        </p:nvPicPr>
        <p:blipFill>
          <a:blip r:embed="rId2"/>
          <a:srcRect/>
          <a:stretch>
            <a:fillRect/>
          </a:stretch>
        </p:blipFill>
        <p:spPr>
          <a:xfrm>
            <a:off x="11328400" y="6477000"/>
            <a:ext cx="1651000" cy="101600"/>
          </a:xfrm>
          <a:prstGeom prst="rect">
            <a:avLst/>
          </a:prstGeom>
        </p:spPr>
      </p:pic>
      <p:sp>
        <p:nvSpPr>
          <p:cNvPr id="1508" name="Object 1508"/>
          <p:cNvSpPr txBox="1"/>
          <p:nvPr/>
        </p:nvSpPr>
        <p:spPr>
          <a:xfrm>
            <a:off x="9486900" y="7165975"/>
            <a:ext cx="5605110" cy="4270560"/>
          </a:xfrm>
          <a:prstGeom prst="rect">
            <a:avLst/>
          </a:prstGeom>
        </p:spPr>
        <p:txBody>
          <a:bodyPr vert="horz" lIns="0" tIns="0" rIns="0" bIns="0" rtlCol="0" anchor="t" anchorCtr="0">
            <a:noAutofit/>
          </a:bodyPr>
          <a:lstStyle/>
          <a:p>
            <a:pPr>
              <a:lnSpc>
                <a:spcPct val="133000"/>
              </a:lnSpc>
            </a:pPr>
            <a:r>
              <a:rPr lang="zh-CN" altLang="en-US" sz="3000" dirty="0">
                <a:solidFill>
                  <a:srgbClr val="FFFFFF"/>
                </a:solidFill>
                <a:latin typeface="OPPOSans-R" panose="00020600040101010101" charset="-122"/>
                <a:ea typeface="OPPOSans-R" panose="00020600040101010101" charset="-122"/>
              </a:rPr>
              <a:t>在中国纪录片的跨文化传播过程中，应运用国际化的表达方式以呈现中国文化的博大精深，使其与国际受众产生共鸣，在不同的文化群体之前寻求共通的认识，以达到最佳的传播效果。</a:t>
            </a:r>
          </a:p>
        </p:txBody>
      </p:sp>
      <p:sp>
        <p:nvSpPr>
          <p:cNvPr id="15010" name="Object 15010"/>
          <p:cNvSpPr txBox="1"/>
          <p:nvPr/>
        </p:nvSpPr>
        <p:spPr>
          <a:xfrm>
            <a:off x="11269349" y="2765157"/>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2</a:t>
            </a:r>
            <a:endParaRPr lang="zh-CN" altLang="en-US"/>
          </a:p>
        </p:txBody>
      </p:sp>
      <p:sp>
        <p:nvSpPr>
          <p:cNvPr id="15012" name="Object 15012"/>
          <p:cNvSpPr txBox="1"/>
          <p:nvPr/>
        </p:nvSpPr>
        <p:spPr>
          <a:xfrm>
            <a:off x="1874574" y="7165975"/>
            <a:ext cx="5732210" cy="3050400"/>
          </a:xfrm>
          <a:prstGeom prst="rect">
            <a:avLst/>
          </a:prstGeom>
        </p:spPr>
        <p:txBody>
          <a:bodyPr vert="horz" lIns="0" tIns="0" rIns="0" bIns="0" rtlCol="0" anchor="t" anchorCtr="0">
            <a:noAutofit/>
          </a:bodyPr>
          <a:lstStyle/>
          <a:p>
            <a:pPr algn="ctr">
              <a:lnSpc>
                <a:spcPct val="133000"/>
              </a:lnSpc>
            </a:pPr>
            <a:r>
              <a:rPr lang="zh-CN" altLang="en-US" sz="3000" dirty="0">
                <a:solidFill>
                  <a:srgbClr val="FFFFFF"/>
                </a:solidFill>
                <a:latin typeface="OPPOSans-R" panose="00020600040101010101" charset="-122"/>
                <a:ea typeface="OPPOSans-R" panose="00020600040101010101" charset="-122"/>
              </a:rPr>
              <a:t>文化差异的不可避免性直接导致了“文化折扣”现象，简言之就是在跨文化传播中原本土文化的内涵会受到一定的磨损，树立正确的文化意识，尊重各民族文化差异，是纪录片跨文化传播取得成功的必要前提。</a:t>
            </a:r>
            <a:endParaRPr lang="zh-CN" altLang="en-US" dirty="0"/>
          </a:p>
        </p:txBody>
      </p:sp>
      <p:pic>
        <p:nvPicPr>
          <p:cNvPr id="915013" name="image 15013"/>
          <p:cNvPicPr>
            <a:picLocks noChangeAspect="1"/>
          </p:cNvPicPr>
          <p:nvPr/>
        </p:nvPicPr>
        <p:blipFill>
          <a:blip r:embed="rId2"/>
          <a:srcRect/>
          <a:stretch>
            <a:fillRect/>
          </a:stretch>
        </p:blipFill>
        <p:spPr>
          <a:xfrm>
            <a:off x="3924300" y="6477000"/>
            <a:ext cx="1651000" cy="101600"/>
          </a:xfrm>
          <a:prstGeom prst="rect">
            <a:avLst/>
          </a:prstGeom>
        </p:spPr>
      </p:pic>
      <p:sp>
        <p:nvSpPr>
          <p:cNvPr id="15014" name="Object 15014"/>
          <p:cNvSpPr txBox="1"/>
          <p:nvPr/>
        </p:nvSpPr>
        <p:spPr>
          <a:xfrm>
            <a:off x="2049766" y="4765040"/>
            <a:ext cx="5490720" cy="1194740"/>
          </a:xfrm>
          <a:prstGeom prst="rect">
            <a:avLst/>
          </a:prstGeom>
        </p:spPr>
        <p:txBody>
          <a:bodyPr vert="horz" lIns="0" tIns="0" rIns="0" bIns="0" rtlCol="0" anchor="t" anchorCtr="0">
            <a:noAutofit/>
          </a:bodyPr>
          <a:lstStyle/>
          <a:p>
            <a:pPr algn="ctr">
              <a:lnSpc>
                <a:spcPct val="111000"/>
              </a:lnSpc>
            </a:pPr>
            <a:r>
              <a:rPr lang="zh-CN" altLang="en-US" sz="3600" b="1" spc="360" dirty="0">
                <a:solidFill>
                  <a:srgbClr val="FFFFFF"/>
                </a:solidFill>
                <a:latin typeface="OPPOSans-R" panose="00020600040101010101" charset="-122"/>
                <a:ea typeface="OPPOSans-R" panose="00020600040101010101" charset="-122"/>
              </a:rPr>
              <a:t>正确认识文化差异</a:t>
            </a:r>
            <a:endParaRPr lang="zh-CN" altLang="en-US" dirty="0"/>
          </a:p>
        </p:txBody>
      </p:sp>
      <p:sp>
        <p:nvSpPr>
          <p:cNvPr id="15015" name="Object 15015"/>
          <p:cNvSpPr txBox="1"/>
          <p:nvPr/>
        </p:nvSpPr>
        <p:spPr>
          <a:xfrm>
            <a:off x="3877949" y="2827654"/>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1</a:t>
            </a:r>
            <a:endParaRPr lang="zh-CN" altLang="en-US"/>
          </a:p>
        </p:txBody>
      </p:sp>
      <p:sp>
        <p:nvSpPr>
          <p:cNvPr id="15016" name="Object 15016"/>
          <p:cNvSpPr txBox="1"/>
          <p:nvPr/>
        </p:nvSpPr>
        <p:spPr>
          <a:xfrm>
            <a:off x="1676400" y="732790"/>
            <a:ext cx="6761720" cy="1194740"/>
          </a:xfrm>
          <a:prstGeom prst="rect">
            <a:avLst/>
          </a:prstGeom>
        </p:spPr>
        <p:txBody>
          <a:bodyPr vert="horz" lIns="0" tIns="0" rIns="0" bIns="0" rtlCol="0" anchor="t" anchorCtr="0">
            <a:noAutofit/>
          </a:bodyPr>
          <a:lstStyle/>
          <a:p>
            <a:pPr algn="l">
              <a:lnSpc>
                <a:spcPct val="111000"/>
              </a:lnSpc>
            </a:pPr>
            <a:r>
              <a:rPr lang="zh-CN" sz="3600" b="1" i="0" spc="360">
                <a:solidFill>
                  <a:srgbClr val="313131"/>
                </a:solidFill>
                <a:latin typeface="Microsoft YaHei UI" panose="020B0503020204020204" pitchFamily="34" charset="-122"/>
                <a:ea typeface="Microsoft YaHei UI" panose="020B0503020204020204" pitchFamily="34" charset="-122"/>
              </a:rPr>
              <a:t>3.</a:t>
            </a:r>
            <a:r>
              <a:rPr lang="en-US" altLang="zh-CN" sz="3600" b="1" i="0" spc="360">
                <a:solidFill>
                  <a:srgbClr val="313131"/>
                </a:solidFill>
                <a:latin typeface="Microsoft YaHei UI" panose="020B0503020204020204" pitchFamily="34" charset="-122"/>
                <a:ea typeface="Microsoft YaHei UI" panose="020B0503020204020204" pitchFamily="34" charset="-122"/>
              </a:rPr>
              <a:t>1</a:t>
            </a:r>
            <a:endParaRPr lang="zh-CN" altLang="en-US" sz="3600" b="1" dirty="0">
              <a:latin typeface="Microsoft YaHei UI" panose="020B0503020204020204" pitchFamily="34" charset="-122"/>
              <a:ea typeface="Microsoft YaHei UI" panose="020B0503020204020204" pitchFamily="34" charset="-122"/>
            </a:endParaRPr>
          </a:p>
          <a:p>
            <a:pPr algn="l">
              <a:lnSpc>
                <a:spcPct val="111000"/>
              </a:lnSpc>
            </a:pPr>
            <a:r>
              <a:rPr lang="zh-CN" altLang="en-US" sz="3600" b="1" spc="360">
                <a:solidFill>
                  <a:srgbClr val="313131"/>
                </a:solidFill>
                <a:latin typeface="Microsoft YaHei UI" panose="020B0503020204020204" pitchFamily="34" charset="-122"/>
                <a:ea typeface="Microsoft YaHei UI" panose="020B0503020204020204" pitchFamily="34" charset="-122"/>
              </a:rPr>
              <a:t>研究成果</a:t>
            </a:r>
            <a:endParaRPr lang="zh-CN" altLang="en-US" b="1" dirty="0">
              <a:latin typeface="Microsoft YaHei UI" panose="020B0503020204020204" pitchFamily="34" charset="-122"/>
              <a:ea typeface="Microsoft YaHei UI" panose="020B0503020204020204" pitchFamily="34" charset="-122"/>
            </a:endParaRPr>
          </a:p>
        </p:txBody>
      </p:sp>
      <p:pic>
        <p:nvPicPr>
          <p:cNvPr id="915017" name="image 15017"/>
          <p:cNvPicPr>
            <a:picLocks noChangeAspect="1"/>
          </p:cNvPicPr>
          <p:nvPr/>
        </p:nvPicPr>
        <p:blipFill>
          <a:blip r:embed="rId3"/>
          <a:srcRect/>
          <a:stretch>
            <a:fillRect/>
          </a:stretch>
        </p:blipFill>
        <p:spPr>
          <a:xfrm>
            <a:off x="0" y="698500"/>
            <a:ext cx="1308100" cy="1143000"/>
          </a:xfrm>
          <a:prstGeom prst="rect">
            <a:avLst/>
          </a:prstGeom>
        </p:spPr>
      </p:pic>
      <p:pic>
        <p:nvPicPr>
          <p:cNvPr id="3" name="图片 2">
            <a:extLst>
              <a:ext uri="{FF2B5EF4-FFF2-40B4-BE49-F238E27FC236}">
                <a16:creationId xmlns:a16="http://schemas.microsoft.com/office/drawing/2014/main" id="{1C2719F5-AF59-672B-1193-B3DF77B26CAC}"/>
              </a:ext>
            </a:extLst>
          </p:cNvPr>
          <p:cNvPicPr>
            <a:picLocks noChangeAspect="1"/>
          </p:cNvPicPr>
          <p:nvPr/>
        </p:nvPicPr>
        <p:blipFill>
          <a:blip r:embed="rId4"/>
          <a:stretch>
            <a:fillRect/>
          </a:stretch>
        </p:blipFill>
        <p:spPr>
          <a:xfrm>
            <a:off x="265989" y="3538432"/>
            <a:ext cx="23244251" cy="7190528"/>
          </a:xfrm>
          <a:prstGeom prst="rect">
            <a:avLst/>
          </a:prstGeom>
        </p:spPr>
      </p:pic>
    </p:spTree>
    <p:extLst>
      <p:ext uri="{BB962C8B-B14F-4D97-AF65-F5344CB8AC3E}">
        <p14:creationId xmlns:p14="http://schemas.microsoft.com/office/powerpoint/2010/main" val="581804257"/>
      </p:ext>
    </p:extLst>
  </p:cSld>
  <p:clrMapOvr>
    <a:masterClrMapping/>
  </p:clrMapOvr>
  <mc:AlternateContent xmlns:mc="http://schemas.openxmlformats.org/markup-compatibility/2006">
    <mc:Choice xmlns:p14="http://schemas.microsoft.com/office/powerpoint/2010/main" Requires="p14">
      <p:transition spd="slow" p14:dur="2000" advTm="22393"/>
    </mc:Choice>
    <mc:Fallback>
      <p:transition spd="slow" advTm="22393"/>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1502" name="image 1502"/>
          <p:cNvPicPr>
            <a:picLocks noChangeAspect="1"/>
          </p:cNvPicPr>
          <p:nvPr/>
        </p:nvPicPr>
        <p:blipFill>
          <a:blip r:embed="rId2"/>
          <a:srcRect/>
          <a:stretch>
            <a:fillRect/>
          </a:stretch>
        </p:blipFill>
        <p:spPr>
          <a:xfrm>
            <a:off x="18719800" y="6477000"/>
            <a:ext cx="1651000" cy="101600"/>
          </a:xfrm>
          <a:prstGeom prst="rect">
            <a:avLst/>
          </a:prstGeom>
        </p:spPr>
      </p:pic>
      <p:pic>
        <p:nvPicPr>
          <p:cNvPr id="91507" name="image 1507"/>
          <p:cNvPicPr>
            <a:picLocks noChangeAspect="1"/>
          </p:cNvPicPr>
          <p:nvPr/>
        </p:nvPicPr>
        <p:blipFill>
          <a:blip r:embed="rId2"/>
          <a:srcRect/>
          <a:stretch>
            <a:fillRect/>
          </a:stretch>
        </p:blipFill>
        <p:spPr>
          <a:xfrm>
            <a:off x="11328400" y="6477000"/>
            <a:ext cx="1651000" cy="101600"/>
          </a:xfrm>
          <a:prstGeom prst="rect">
            <a:avLst/>
          </a:prstGeom>
        </p:spPr>
      </p:pic>
      <p:sp>
        <p:nvSpPr>
          <p:cNvPr id="15012" name="Object 15012"/>
          <p:cNvSpPr txBox="1"/>
          <p:nvPr/>
        </p:nvSpPr>
        <p:spPr>
          <a:xfrm>
            <a:off x="1874574" y="7165975"/>
            <a:ext cx="5732210" cy="3050400"/>
          </a:xfrm>
          <a:prstGeom prst="rect">
            <a:avLst/>
          </a:prstGeom>
        </p:spPr>
        <p:txBody>
          <a:bodyPr vert="horz" lIns="0" tIns="0" rIns="0" bIns="0" rtlCol="0" anchor="t" anchorCtr="0">
            <a:noAutofit/>
          </a:bodyPr>
          <a:lstStyle/>
          <a:p>
            <a:pPr algn="ctr">
              <a:lnSpc>
                <a:spcPct val="133000"/>
              </a:lnSpc>
            </a:pPr>
            <a:r>
              <a:rPr lang="zh-CN" altLang="en-US" sz="3000" dirty="0">
                <a:solidFill>
                  <a:srgbClr val="FFFFFF"/>
                </a:solidFill>
                <a:latin typeface="OPPOSans-R" panose="00020600040101010101" charset="-122"/>
                <a:ea typeface="OPPOSans-R" panose="00020600040101010101" charset="-122"/>
              </a:rPr>
              <a:t>文化差异的不可避免性直接导致了“文化折扣”现象，简言之就是在跨文化传播中原本土文化的内涵会受到一定的磨损，树立正确的文化意识，尊重各民族文化差异，是纪录片跨文化传播取得成功的必要前提。</a:t>
            </a:r>
            <a:endParaRPr lang="zh-CN" altLang="en-US" dirty="0"/>
          </a:p>
        </p:txBody>
      </p:sp>
      <p:pic>
        <p:nvPicPr>
          <p:cNvPr id="915013" name="image 15013"/>
          <p:cNvPicPr>
            <a:picLocks noChangeAspect="1"/>
          </p:cNvPicPr>
          <p:nvPr/>
        </p:nvPicPr>
        <p:blipFill>
          <a:blip r:embed="rId2"/>
          <a:srcRect/>
          <a:stretch>
            <a:fillRect/>
          </a:stretch>
        </p:blipFill>
        <p:spPr>
          <a:xfrm>
            <a:off x="3924300" y="6477000"/>
            <a:ext cx="1651000" cy="101600"/>
          </a:xfrm>
          <a:prstGeom prst="rect">
            <a:avLst/>
          </a:prstGeom>
        </p:spPr>
      </p:pic>
      <p:sp>
        <p:nvSpPr>
          <p:cNvPr id="15014" name="Object 15014"/>
          <p:cNvSpPr txBox="1"/>
          <p:nvPr/>
        </p:nvSpPr>
        <p:spPr>
          <a:xfrm>
            <a:off x="2049766" y="4765040"/>
            <a:ext cx="5490720" cy="1194740"/>
          </a:xfrm>
          <a:prstGeom prst="rect">
            <a:avLst/>
          </a:prstGeom>
        </p:spPr>
        <p:txBody>
          <a:bodyPr vert="horz" lIns="0" tIns="0" rIns="0" bIns="0" rtlCol="0" anchor="t" anchorCtr="0">
            <a:noAutofit/>
          </a:bodyPr>
          <a:lstStyle/>
          <a:p>
            <a:pPr algn="ctr">
              <a:lnSpc>
                <a:spcPct val="111000"/>
              </a:lnSpc>
            </a:pPr>
            <a:r>
              <a:rPr lang="zh-CN" altLang="en-US" sz="3600" b="1" spc="360" dirty="0">
                <a:solidFill>
                  <a:srgbClr val="FFFFFF"/>
                </a:solidFill>
                <a:latin typeface="OPPOSans-R" panose="00020600040101010101" charset="-122"/>
                <a:ea typeface="OPPOSans-R" panose="00020600040101010101" charset="-122"/>
              </a:rPr>
              <a:t>正确认识文化差异</a:t>
            </a:r>
            <a:endParaRPr lang="zh-CN" altLang="en-US" dirty="0"/>
          </a:p>
        </p:txBody>
      </p:sp>
      <p:sp>
        <p:nvSpPr>
          <p:cNvPr id="15016" name="Object 15016"/>
          <p:cNvSpPr txBox="1"/>
          <p:nvPr/>
        </p:nvSpPr>
        <p:spPr>
          <a:xfrm>
            <a:off x="1676400" y="732790"/>
            <a:ext cx="6761720" cy="1194740"/>
          </a:xfrm>
          <a:prstGeom prst="rect">
            <a:avLst/>
          </a:prstGeom>
        </p:spPr>
        <p:txBody>
          <a:bodyPr vert="horz" lIns="0" tIns="0" rIns="0" bIns="0" rtlCol="0" anchor="t" anchorCtr="0">
            <a:noAutofit/>
          </a:bodyPr>
          <a:lstStyle/>
          <a:p>
            <a:pPr algn="l">
              <a:lnSpc>
                <a:spcPct val="111000"/>
              </a:lnSpc>
            </a:pPr>
            <a:r>
              <a:rPr lang="zh-CN" sz="3600" b="1" i="0" spc="360">
                <a:solidFill>
                  <a:srgbClr val="313131"/>
                </a:solidFill>
                <a:latin typeface="Microsoft YaHei UI" panose="020B0503020204020204" pitchFamily="34" charset="-122"/>
                <a:ea typeface="Microsoft YaHei UI" panose="020B0503020204020204" pitchFamily="34" charset="-122"/>
              </a:rPr>
              <a:t>3.</a:t>
            </a:r>
            <a:r>
              <a:rPr lang="en-US" altLang="zh-CN" sz="3600" b="1" i="0" spc="360">
                <a:solidFill>
                  <a:srgbClr val="313131"/>
                </a:solidFill>
                <a:latin typeface="Microsoft YaHei UI" panose="020B0503020204020204" pitchFamily="34" charset="-122"/>
                <a:ea typeface="Microsoft YaHei UI" panose="020B0503020204020204" pitchFamily="34" charset="-122"/>
              </a:rPr>
              <a:t>1</a:t>
            </a:r>
            <a:endParaRPr lang="zh-CN" altLang="en-US" sz="3600" b="1" dirty="0">
              <a:latin typeface="Microsoft YaHei UI" panose="020B0503020204020204" pitchFamily="34" charset="-122"/>
              <a:ea typeface="Microsoft YaHei UI" panose="020B0503020204020204" pitchFamily="34" charset="-122"/>
            </a:endParaRPr>
          </a:p>
          <a:p>
            <a:pPr algn="l">
              <a:lnSpc>
                <a:spcPct val="111000"/>
              </a:lnSpc>
            </a:pPr>
            <a:r>
              <a:rPr lang="zh-CN" altLang="en-US" sz="3600" b="1" spc="360">
                <a:solidFill>
                  <a:srgbClr val="313131"/>
                </a:solidFill>
                <a:latin typeface="Microsoft YaHei UI" panose="020B0503020204020204" pitchFamily="34" charset="-122"/>
                <a:ea typeface="Microsoft YaHei UI" panose="020B0503020204020204" pitchFamily="34" charset="-122"/>
              </a:rPr>
              <a:t>研究成果</a:t>
            </a:r>
            <a:endParaRPr lang="zh-CN" altLang="en-US" b="1" dirty="0">
              <a:latin typeface="Microsoft YaHei UI" panose="020B0503020204020204" pitchFamily="34" charset="-122"/>
              <a:ea typeface="Microsoft YaHei UI" panose="020B0503020204020204" pitchFamily="34" charset="-122"/>
            </a:endParaRPr>
          </a:p>
        </p:txBody>
      </p:sp>
      <p:pic>
        <p:nvPicPr>
          <p:cNvPr id="915017" name="image 15017"/>
          <p:cNvPicPr>
            <a:picLocks noChangeAspect="1"/>
          </p:cNvPicPr>
          <p:nvPr/>
        </p:nvPicPr>
        <p:blipFill>
          <a:blip r:embed="rId3"/>
          <a:srcRect/>
          <a:stretch>
            <a:fillRect/>
          </a:stretch>
        </p:blipFill>
        <p:spPr>
          <a:xfrm>
            <a:off x="0" y="698500"/>
            <a:ext cx="1308100" cy="1143000"/>
          </a:xfrm>
          <a:prstGeom prst="rect">
            <a:avLst/>
          </a:prstGeom>
        </p:spPr>
      </p:pic>
      <p:cxnSp>
        <p:nvCxnSpPr>
          <p:cNvPr id="14" name="直接连接符 13">
            <a:extLst>
              <a:ext uri="{FF2B5EF4-FFF2-40B4-BE49-F238E27FC236}">
                <a16:creationId xmlns:a16="http://schemas.microsoft.com/office/drawing/2014/main" id="{511819BD-429E-BAD1-BA46-576CA1F37339}"/>
              </a:ext>
            </a:extLst>
          </p:cNvPr>
          <p:cNvCxnSpPr>
            <a:cxnSpLocks/>
          </p:cNvCxnSpPr>
          <p:nvPr/>
        </p:nvCxnSpPr>
        <p:spPr>
          <a:xfrm>
            <a:off x="10505440" y="4799538"/>
            <a:ext cx="0" cy="7859822"/>
          </a:xfrm>
          <a:prstGeom prst="line">
            <a:avLst/>
          </a:prstGeom>
          <a:ln w="3175">
            <a:solidFill>
              <a:srgbClr val="005D9D"/>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3E57564E-C130-9C85-5F66-8B2977FB199C}"/>
                  </a:ext>
                </a:extLst>
              </p:cNvPr>
              <p:cNvSpPr txBox="1"/>
              <p:nvPr/>
            </p:nvSpPr>
            <p:spPr>
              <a:xfrm>
                <a:off x="454663" y="5588242"/>
                <a:ext cx="10241274" cy="6205866"/>
              </a:xfrm>
              <a:prstGeom prst="rect">
                <a:avLst/>
              </a:prstGeom>
              <a:noFill/>
            </p:spPr>
            <p:txBody>
              <a:bodyPr wrap="square" rtlCol="0">
                <a:spAutoFit/>
              </a:bodyPr>
              <a:lstStyle/>
              <a:p>
                <a:pPr algn="ctr">
                  <a:lnSpc>
                    <a:spcPct val="150000"/>
                  </a:lnSpc>
                  <a:tabLst>
                    <a:tab pos="2933700" algn="ctr"/>
                    <a:tab pos="5867400" algn="r"/>
                  </a:tabLst>
                </a:pPr>
                <a:r>
                  <a:rPr lang="en-US" altLang="zh-CN" sz="3200">
                    <a:effectLst/>
                    <a:ea typeface="Cambria Math" panose="02040503050406030204" pitchFamily="18" charset="0"/>
                    <a:cs typeface="Times New Roman" panose="02020603050405020304" pitchFamily="18" charset="0"/>
                  </a:rPr>
                  <a:t>        </a:t>
                </a:r>
                <a14:m>
                  <m:oMath xmlns:m="http://schemas.openxmlformats.org/officeDocument/2006/math">
                    <m:sSub>
                      <m:sSubPr>
                        <m:ctrlPr>
                          <a:rPr lang="zh-CN" altLang="zh-CN" sz="3200"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𝐺</m:t>
                        </m:r>
                      </m:e>
                      <m: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𝑔</m:t>
                        </m:r>
                      </m:sub>
                    </m:sSub>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𝐻</m:t>
                        </m:r>
                      </m:sub>
                    </m:s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𝐵</m:t>
                    </m:r>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𝐾</m:t>
                        </m:r>
                      </m:e>
                      <m: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𝑔</m:t>
                        </m:r>
                      </m:sub>
                    </m:s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𝛾</m:t>
                    </m:r>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𝐵𝐻</m:t>
                    </m:r>
                  </m:oMath>
                </a14:m>
                <a:r>
                  <a:rPr lang="en-US" altLang="zh-CN" sz="320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3200">
                    <a:effectLst/>
                    <a:latin typeface="Cambria Math" panose="02040503050406030204" pitchFamily="18" charset="0"/>
                    <a:ea typeface="宋体" panose="02010600030101010101" pitchFamily="2" charset="-122"/>
                    <a:cs typeface="Times New Roman" panose="02020603050405020304" pitchFamily="18" charset="0"/>
                  </a:rPr>
                  <a:t>	</a:t>
                </a:r>
              </a:p>
              <a:p>
                <a:pPr algn="ctr">
                  <a:lnSpc>
                    <a:spcPct val="150000"/>
                  </a:lnSpc>
                  <a:tabLst>
                    <a:tab pos="2933700" algn="ctr"/>
                    <a:tab pos="5867400" algn="r"/>
                  </a:tabLst>
                </a:pPr>
                <a14:m>
                  <m:oMathPara xmlns:m="http://schemas.openxmlformats.org/officeDocument/2006/math">
                    <m:oMathParaPr>
                      <m:jc m:val="centerGroup"/>
                    </m:oMathParaPr>
                    <m:oMath xmlns:m="http://schemas.openxmlformats.org/officeDocument/2006/math">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𝐾</m:t>
                          </m:r>
                        </m:e>
                        <m: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𝑔</m:t>
                          </m:r>
                        </m:sub>
                      </m:sSub>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𝐵</m:t>
                          </m:r>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3200">
                              <a:effectLst/>
                              <a:latin typeface="Cambria Math" panose="02040503050406030204" pitchFamily="18" charset="0"/>
                              <a:ea typeface="宋体" panose="02010600030101010101" pitchFamily="2" charset="-122"/>
                              <a:cs typeface="Times New Roman" panose="02020603050405020304" pitchFamily="18" charset="0"/>
                            </a:rPr>
                            <m:t>exp</m:t>
                          </m:r>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zh-CN" altLang="en-US" sz="3200" i="1">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𝐾𝐻𝑓</m:t>
                              </m:r>
                            </m:num>
                            <m:den>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𝐵</m:t>
                              </m:r>
                            </m:den>
                          </m:f>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𝐾𝐻𝑓</m:t>
                          </m:r>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m:t>
                          </m:r>
                        </m:den>
                      </m:f>
                    </m:oMath>
                  </m:oMathPara>
                </a14:m>
                <a:endParaRPr lang="en-US" altLang="zh-CN" sz="3200">
                  <a:effectLst/>
                  <a:latin typeface="Cambria Math" panose="02040503050406030204" pitchFamily="18" charset="0"/>
                  <a:ea typeface="宋体" panose="02010600030101010101" pitchFamily="2" charset="-122"/>
                  <a:cs typeface="Times New Roman" panose="02020603050405020304" pitchFamily="18" charset="0"/>
                </a:endParaRPr>
              </a:p>
              <a:p>
                <a:pPr>
                  <a:lnSpc>
                    <a:spcPct val="150000"/>
                  </a:lnSpc>
                  <a:tabLst>
                    <a:tab pos="2933700" algn="ctr"/>
                    <a:tab pos="5867400" algn="r"/>
                  </a:tabLst>
                </a:pPr>
                <a:r>
                  <a:rPr lang="zh-CN" altLang="zh-CN" sz="3200">
                    <a:effectLst/>
                    <a:latin typeface="微软雅黑" panose="020B0503020204020204" pitchFamily="34" charset="-122"/>
                    <a:ea typeface="微软雅黑" panose="020B0503020204020204" pitchFamily="34" charset="-122"/>
                  </a:rPr>
                  <a:t>式中：</a:t>
                </a:r>
              </a:p>
              <a:p>
                <a:pPr indent="266700" algn="just">
                  <a:lnSpc>
                    <a:spcPct val="150000"/>
                  </a:lnSpc>
                </a:pPr>
                <a14:m>
                  <m:oMath xmlns:m="http://schemas.openxmlformats.org/officeDocument/2006/math">
                    <m:sSub>
                      <m:sSubPr>
                        <m:ctrlPr>
                          <a:rPr lang="zh-CN" altLang="zh-CN" sz="3200" i="1">
                            <a:effectLst/>
                            <a:latin typeface="Cambria Math" panose="02040503050406030204" pitchFamily="18" charset="0"/>
                            <a:ea typeface="Cambria Math" panose="02040503050406030204" pitchFamily="18" charset="0"/>
                          </a:rPr>
                        </m:ctrlPr>
                      </m:sSubPr>
                      <m:e>
                        <m:r>
                          <a:rPr lang="en-US" altLang="zh-CN" sz="3200" i="1">
                            <a:effectLst/>
                            <a:latin typeface="Cambria Math" panose="02040503050406030204" pitchFamily="18" charset="0"/>
                            <a:ea typeface="宋体" panose="02010600030101010101" pitchFamily="2" charset="-122"/>
                          </a:rPr>
                          <m:t>𝑃</m:t>
                        </m:r>
                      </m:e>
                      <m:sub>
                        <m:r>
                          <a:rPr lang="en-US" altLang="zh-CN" sz="3200" i="1">
                            <a:effectLst/>
                            <a:latin typeface="Cambria Math" panose="02040503050406030204" pitchFamily="18" charset="0"/>
                            <a:ea typeface="宋体" panose="02010600030101010101" pitchFamily="2" charset="-122"/>
                          </a:rPr>
                          <m:t>𝐻</m:t>
                        </m:r>
                      </m:sub>
                    </m:sSub>
                  </m:oMath>
                </a14:m>
                <a:r>
                  <a:rPr lang="zh-CN" altLang="zh-CN" sz="3200">
                    <a:effectLst/>
                    <a:latin typeface="微软雅黑" panose="020B0503020204020204" pitchFamily="34" charset="-122"/>
                    <a:ea typeface="微软雅黑" panose="020B0503020204020204" pitchFamily="34" charset="-122"/>
                  </a:rPr>
                  <a:t>——管顶平面处的竖向土压应力，</a:t>
                </a:r>
                <a:r>
                  <a:rPr lang="en-US" altLang="zh-CN" sz="3200">
                    <a:effectLst/>
                    <a:latin typeface="微软雅黑" panose="020B0503020204020204" pitchFamily="34" charset="-122"/>
                    <a:ea typeface="微软雅黑" panose="020B0503020204020204" pitchFamily="34" charset="-122"/>
                  </a:rPr>
                  <a:t>MPa</a:t>
                </a:r>
                <a:r>
                  <a:rPr lang="zh-CN" altLang="zh-CN" sz="3200">
                    <a:effectLst/>
                    <a:latin typeface="微软雅黑" panose="020B0503020204020204" pitchFamily="34" charset="-122"/>
                    <a:ea typeface="微软雅黑" panose="020B0503020204020204" pitchFamily="34" charset="-122"/>
                  </a:rPr>
                  <a:t>；</a:t>
                </a:r>
              </a:p>
              <a:p>
                <a:pPr indent="266700" algn="just">
                  <a:lnSpc>
                    <a:spcPct val="150000"/>
                  </a:lnSpc>
                </a:pPr>
                <a14:m>
                  <m:oMath xmlns:m="http://schemas.openxmlformats.org/officeDocument/2006/math">
                    <m:r>
                      <a:rPr lang="en-US" altLang="zh-CN" sz="3200" i="1">
                        <a:effectLst/>
                        <a:latin typeface="Cambria Math" panose="02040503050406030204" pitchFamily="18" charset="0"/>
                        <a:ea typeface="宋体" panose="02010600030101010101" pitchFamily="2" charset="-122"/>
                      </a:rPr>
                      <m:t>𝐻</m:t>
                    </m:r>
                  </m:oMath>
                </a14:m>
                <a:r>
                  <a:rPr lang="zh-CN" altLang="zh-CN" sz="3200">
                    <a:effectLst/>
                    <a:latin typeface="微软雅黑" panose="020B0503020204020204" pitchFamily="34" charset="-122"/>
                    <a:ea typeface="微软雅黑" panose="020B0503020204020204" pitchFamily="34" charset="-122"/>
                  </a:rPr>
                  <a:t>——管顶距离地面高度，</a:t>
                </a:r>
                <a:r>
                  <a:rPr lang="en-US" altLang="zh-CN" sz="3200">
                    <a:effectLst/>
                    <a:latin typeface="微软雅黑" panose="020B0503020204020204" pitchFamily="34" charset="-122"/>
                    <a:ea typeface="微软雅黑" panose="020B0503020204020204" pitchFamily="34" charset="-122"/>
                  </a:rPr>
                  <a:t>m</a:t>
                </a:r>
                <a:r>
                  <a:rPr lang="zh-CN" altLang="zh-CN" sz="3200">
                    <a:effectLst/>
                    <a:latin typeface="微软雅黑" panose="020B0503020204020204" pitchFamily="34" charset="-122"/>
                    <a:ea typeface="微软雅黑" panose="020B0503020204020204" pitchFamily="34" charset="-122"/>
                  </a:rPr>
                  <a:t>；</a:t>
                </a:r>
              </a:p>
              <a:p>
                <a:pPr indent="266700" algn="just">
                  <a:lnSpc>
                    <a:spcPct val="150000"/>
                  </a:lnSpc>
                </a:pPr>
                <a14:m>
                  <m:oMath xmlns:m="http://schemas.openxmlformats.org/officeDocument/2006/math">
                    <m:sSub>
                      <m:sSubPr>
                        <m:ctrlPr>
                          <a:rPr lang="zh-CN" altLang="zh-CN" sz="3200" i="1">
                            <a:effectLst/>
                            <a:latin typeface="Cambria Math" panose="02040503050406030204" pitchFamily="18" charset="0"/>
                            <a:ea typeface="Cambria Math" panose="02040503050406030204" pitchFamily="18" charset="0"/>
                          </a:rPr>
                        </m:ctrlPr>
                      </m:sSubPr>
                      <m:e>
                        <m:r>
                          <a:rPr lang="en-US" altLang="zh-CN" sz="3200" i="1">
                            <a:effectLst/>
                            <a:latin typeface="Cambria Math" panose="02040503050406030204" pitchFamily="18" charset="0"/>
                            <a:ea typeface="宋体" panose="02010600030101010101" pitchFamily="2" charset="-122"/>
                          </a:rPr>
                          <m:t>𝐾</m:t>
                        </m:r>
                      </m:e>
                      <m:sub>
                        <m:r>
                          <a:rPr lang="en-US" altLang="zh-CN" sz="3200" i="1">
                            <a:effectLst/>
                            <a:latin typeface="Cambria Math" panose="02040503050406030204" pitchFamily="18" charset="0"/>
                            <a:ea typeface="宋体" panose="02010600030101010101" pitchFamily="2" charset="-122"/>
                          </a:rPr>
                          <m:t>𝑔</m:t>
                        </m:r>
                      </m:sub>
                    </m:sSub>
                  </m:oMath>
                </a14:m>
                <a:r>
                  <a:rPr lang="zh-CN" altLang="zh-CN" sz="3200">
                    <a:effectLst/>
                    <a:latin typeface="微软雅黑" panose="020B0503020204020204" pitchFamily="34" charset="-122"/>
                    <a:ea typeface="微软雅黑" panose="020B0503020204020204" pitchFamily="34" charset="-122"/>
                  </a:rPr>
                  <a:t>——管顶竖向土压力集中系数。</a:t>
                </a:r>
              </a:p>
              <a:p>
                <a:endParaRPr lang="zh-CN" altLang="en-US"/>
              </a:p>
            </p:txBody>
          </p:sp>
        </mc:Choice>
        <mc:Fallback xmlns="">
          <p:sp>
            <p:nvSpPr>
              <p:cNvPr id="19" name="文本框 18">
                <a:extLst>
                  <a:ext uri="{FF2B5EF4-FFF2-40B4-BE49-F238E27FC236}">
                    <a16:creationId xmlns:a16="http://schemas.microsoft.com/office/drawing/2014/main" id="{3E57564E-C130-9C85-5F66-8B2977FB199C}"/>
                  </a:ext>
                </a:extLst>
              </p:cNvPr>
              <p:cNvSpPr txBox="1">
                <a:spLocks noRot="1" noChangeAspect="1" noMove="1" noResize="1" noEditPoints="1" noAdjustHandles="1" noChangeArrowheads="1" noChangeShapeType="1" noTextEdit="1"/>
              </p:cNvSpPr>
              <p:nvPr/>
            </p:nvSpPr>
            <p:spPr>
              <a:xfrm>
                <a:off x="454663" y="5588242"/>
                <a:ext cx="10241274" cy="6205866"/>
              </a:xfrm>
              <a:prstGeom prst="rect">
                <a:avLst/>
              </a:prstGeom>
              <a:blipFill>
                <a:blip r:embed="rId4"/>
                <a:stretch>
                  <a:fillRect l="-1548"/>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346B2FDD-5E06-CF1F-0045-0C86D95F418D}"/>
              </a:ext>
            </a:extLst>
          </p:cNvPr>
          <p:cNvSpPr txBox="1"/>
          <p:nvPr/>
        </p:nvSpPr>
        <p:spPr>
          <a:xfrm>
            <a:off x="340363" y="4339550"/>
            <a:ext cx="7233920" cy="830997"/>
          </a:xfrm>
          <a:prstGeom prst="rect">
            <a:avLst/>
          </a:prstGeom>
          <a:noFill/>
        </p:spPr>
        <p:txBody>
          <a:bodyPr wrap="square" rtlCol="0">
            <a:spAutoFit/>
          </a:bodyPr>
          <a:lstStyle/>
          <a:p>
            <a:r>
              <a:rPr lang="en-US" altLang="zh-CN" sz="4800">
                <a:latin typeface="微软雅黑" panose="020B0503020204020204" pitchFamily="34" charset="-122"/>
                <a:ea typeface="微软雅黑" panose="020B0503020204020204" pitchFamily="34" charset="-122"/>
              </a:rPr>
              <a:t>1.1 M-S</a:t>
            </a:r>
            <a:r>
              <a:rPr lang="zh-CN" altLang="en-US" sz="4800">
                <a:latin typeface="微软雅黑" panose="020B0503020204020204" pitchFamily="34" charset="-122"/>
                <a:ea typeface="微软雅黑" panose="020B0503020204020204" pitchFamily="34" charset="-122"/>
              </a:rPr>
              <a:t>理论算法</a:t>
            </a:r>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83A76388-911C-7C2C-6B5B-202DC949F29F}"/>
                  </a:ext>
                </a:extLst>
              </p:cNvPr>
              <p:cNvSpPr txBox="1"/>
              <p:nvPr/>
            </p:nvSpPr>
            <p:spPr>
              <a:xfrm>
                <a:off x="11010123" y="4799538"/>
                <a:ext cx="12354560" cy="8725017"/>
              </a:xfrm>
              <a:prstGeom prst="rect">
                <a:avLst/>
              </a:prstGeom>
              <a:noFill/>
            </p:spPr>
            <p:txBody>
              <a:bodyPr wrap="square">
                <a:spAutoFit/>
              </a:bodyPr>
              <a:lstStyle/>
              <a:p>
                <a:pPr indent="304800" algn="just">
                  <a:lnSpc>
                    <a:spcPct val="150000"/>
                  </a:lnSpc>
                </a:pPr>
                <a:r>
                  <a:rPr lang="en-US" altLang="zh-CN" sz="1800">
                    <a:effectLst/>
                    <a:latin typeface="Times New Roman" panose="02020603050405020304" pitchFamily="18" charset="0"/>
                    <a:ea typeface="宋体" panose="02010600030101010101" pitchFamily="2" charset="-122"/>
                  </a:rPr>
                  <a:t> </a:t>
                </a:r>
                <a:endParaRPr lang="zh-CN" altLang="zh-CN" sz="1400">
                  <a:effectLst/>
                  <a:latin typeface="Times New Roman" panose="02020603050405020304" pitchFamily="18" charset="0"/>
                  <a:ea typeface="宋体" panose="02010600030101010101" pitchFamily="2" charset="-122"/>
                </a:endParaRPr>
              </a:p>
              <a:p>
                <a:pPr algn="ctr">
                  <a:lnSpc>
                    <a:spcPct val="150000"/>
                  </a:lnSpc>
                  <a:tabLst>
                    <a:tab pos="2933700" algn="ctr"/>
                    <a:tab pos="5867400" algn="r"/>
                  </a:tabLst>
                </a:pPr>
                <a:r>
                  <a:rPr lang="en-US" altLang="zh-CN" sz="4000">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𝐹</m:t>
                        </m:r>
                      </m:e>
                      <m: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𝑆𝑉</m:t>
                        </m:r>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𝐾</m:t>
                        </m:r>
                      </m:sub>
                    </m:sSub>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𝛾</m:t>
                    </m:r>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𝐵</m:t>
                        </m:r>
                      </m:e>
                      <m: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𝐷</m:t>
                    </m:r>
                  </m:oMath>
                </a14:m>
                <a:r>
                  <a:rPr lang="en-US" altLang="zh-CN" sz="320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3200">
                  <a:effectLst/>
                  <a:latin typeface="Cambria Math" panose="02040503050406030204" pitchFamily="18" charset="0"/>
                  <a:ea typeface="宋体" panose="02010600030101010101" pitchFamily="2" charset="-122"/>
                  <a:cs typeface="Times New Roman" panose="02020603050405020304" pitchFamily="18" charset="0"/>
                </a:endParaRPr>
              </a:p>
              <a:p>
                <a:pPr algn="ctr">
                  <a:lnSpc>
                    <a:spcPct val="150000"/>
                  </a:lnSpc>
                  <a:tabLst>
                    <a:tab pos="2933700" algn="ctr"/>
                    <a:tab pos="5867400" algn="r"/>
                  </a:tabLst>
                </a:pPr>
                <a:r>
                  <a:rPr lang="en-US" altLang="zh-CN" sz="3200">
                    <a:effectLst/>
                    <a:latin typeface="Cambria Math"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𝐵</m:t>
                        </m:r>
                      </m:e>
                      <m: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𝐷</m:t>
                    </m:r>
                    <m:d>
                      <m:dPr>
                        <m:begChr m:val="["/>
                        <m:endChr m:val="]"/>
                        <m:ctrlP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ctrlPr>
                      </m:dPr>
                      <m:e>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1+</m:t>
                        </m:r>
                        <m:func>
                          <m:funcPr>
                            <m:ctrlP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ctrlPr>
                          </m:funcPr>
                          <m:fName>
                            <m:r>
                              <m:rPr>
                                <m:sty m:val="p"/>
                              </m:rPr>
                              <a:rPr lang="en-US" altLang="zh-CN" sz="3200">
                                <a:effectLst/>
                                <a:latin typeface="Cambria Math" panose="02040503050406030204" pitchFamily="18" charset="0"/>
                                <a:ea typeface="宋体" panose="02010600030101010101" pitchFamily="2" charset="-122"/>
                                <a:cs typeface="Times New Roman" panose="02020603050405020304" pitchFamily="18" charset="0"/>
                              </a:rPr>
                              <m:t>tg</m:t>
                            </m:r>
                          </m:fName>
                          <m:e>
                            <m:d>
                              <m:dPr>
                                <m:ctrlP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ctrlPr>
                              </m:dPr>
                              <m:e>
                                <m:sSup>
                                  <m:s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45</m:t>
                                    </m:r>
                                  </m:e>
                                  <m:sup>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𝜑</m:t>
                                        </m:r>
                                      </m:e>
                                      <m:sup>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m:t>
                                        </m:r>
                                      </m:sup>
                                    </m:sSup>
                                  </m:num>
                                  <m:den>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2</m:t>
                                    </m:r>
                                  </m:den>
                                </m:f>
                              </m:e>
                            </m:d>
                          </m:e>
                        </m:func>
                      </m:e>
                    </m:d>
                  </m:oMath>
                </a14:m>
                <a:endParaRPr lang="en-US" altLang="zh-CN" sz="3200">
                  <a:effectLst/>
                  <a:latin typeface="Cambria Math" panose="02040503050406030204" pitchFamily="18" charset="0"/>
                  <a:ea typeface="宋体" panose="02010600030101010101" pitchFamily="2" charset="-122"/>
                  <a:cs typeface="Times New Roman" panose="02020603050405020304" pitchFamily="18" charset="0"/>
                </a:endParaRPr>
              </a:p>
              <a:p>
                <a:pPr algn="ctr">
                  <a:lnSpc>
                    <a:spcPct val="150000"/>
                  </a:lnSpc>
                  <a:tabLst>
                    <a:tab pos="2933700" algn="ctr"/>
                    <a:tab pos="5867400" algn="r"/>
                  </a:tabLst>
                </a:pPr>
                <a:r>
                  <a:rPr lang="zh-CN" altLang="zh-CN" sz="3200">
                    <a:effectLst/>
                    <a:latin typeface="Cambria Math" panose="02040503050406030204" pitchFamily="18" charset="0"/>
                    <a:ea typeface="宋体" panose="02010600030101010101" pitchFamily="2" charset="-122"/>
                    <a:cs typeface="Times New Roman" panose="02020603050405020304" pitchFamily="18" charset="0"/>
                  </a:rPr>
                  <a:t> </a:t>
                </a:r>
                <a:r>
                  <a:rPr lang="en-US" altLang="zh-CN" sz="3200">
                    <a:effectLst/>
                    <a:latin typeface="Cambria Math"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3200">
                            <a:effectLst/>
                            <a:latin typeface="Cambria Math" panose="02040503050406030204" pitchFamily="18" charset="0"/>
                            <a:ea typeface="宋体" panose="02010600030101010101" pitchFamily="2" charset="-122"/>
                            <a:cs typeface="Times New Roman" panose="02020603050405020304" pitchFamily="18" charset="0"/>
                          </a:rPr>
                          <m:t>exp</m:t>
                        </m:r>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2</m:t>
                        </m:r>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𝐾</m:t>
                            </m:r>
                          </m:e>
                          <m: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𝛼𝜇</m:t>
                            </m:r>
                          </m:sub>
                        </m:sSub>
                        <m:f>
                          <m:f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𝐻</m:t>
                            </m:r>
                          </m:num>
                          <m:den>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𝐵</m:t>
                                </m:r>
                              </m:e>
                              <m: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𝑡</m:t>
                                </m:r>
                              </m:sub>
                            </m:sSub>
                          </m:den>
                        </m:f>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2</m:t>
                        </m:r>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𝐾</m:t>
                            </m:r>
                          </m:e>
                          <m: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𝛼𝜇</m:t>
                            </m:r>
                          </m:sub>
                        </m:sSub>
                      </m:den>
                    </m:f>
                  </m:oMath>
                </a14:m>
                <a:r>
                  <a:rPr lang="en-US" altLang="zh-CN" sz="3200">
                    <a:effectLst/>
                    <a:latin typeface="Cambria Math" panose="02040503050406030204" pitchFamily="18" charset="0"/>
                    <a:ea typeface="宋体" panose="02010600030101010101" pitchFamily="2" charset="-122"/>
                    <a:cs typeface="Times New Roman" panose="02020603050405020304" pitchFamily="18" charset="0"/>
                  </a:rPr>
                  <a:t>	</a:t>
                </a:r>
              </a:p>
              <a:p>
                <a:pPr>
                  <a:lnSpc>
                    <a:spcPct val="150000"/>
                  </a:lnSpc>
                  <a:tabLst>
                    <a:tab pos="2933700" algn="ctr"/>
                    <a:tab pos="5867400" algn="r"/>
                  </a:tabLst>
                </a:pPr>
                <a:r>
                  <a:rPr lang="zh-CN" altLang="zh-CN" sz="3200">
                    <a:effectLst/>
                    <a:latin typeface="微软雅黑" panose="020B0503020204020204" pitchFamily="34" charset="-122"/>
                    <a:ea typeface="微软雅黑" panose="020B0503020204020204" pitchFamily="34" charset="-122"/>
                  </a:rPr>
                  <a:t>式中：</a:t>
                </a:r>
              </a:p>
              <a:p>
                <a:pPr indent="266700" algn="just">
                  <a:lnSpc>
                    <a:spcPct val="150000"/>
                  </a:lnSpc>
                </a:pPr>
                <a14:m>
                  <m:oMath xmlns:m="http://schemas.openxmlformats.org/officeDocument/2006/math">
                    <m:sSub>
                      <m:sSubPr>
                        <m:ctrlPr>
                          <a:rPr lang="zh-CN" altLang="zh-CN" sz="3200" i="1">
                            <a:effectLst/>
                            <a:latin typeface="Cambria Math" panose="02040503050406030204" pitchFamily="18" charset="0"/>
                            <a:ea typeface="Cambria Math" panose="02040503050406030204" pitchFamily="18" charset="0"/>
                          </a:rPr>
                        </m:ctrlPr>
                      </m:sSubPr>
                      <m:e>
                        <m:r>
                          <a:rPr lang="en-US" altLang="zh-CN" sz="3200" i="1">
                            <a:effectLst/>
                            <a:latin typeface="Cambria Math" panose="02040503050406030204" pitchFamily="18" charset="0"/>
                            <a:ea typeface="宋体" panose="02010600030101010101" pitchFamily="2" charset="-122"/>
                          </a:rPr>
                          <m:t>𝐹</m:t>
                        </m:r>
                      </m:e>
                      <m:sub>
                        <m:r>
                          <a:rPr lang="en-US" altLang="zh-CN" sz="3200" i="1">
                            <a:effectLst/>
                            <a:latin typeface="Cambria Math" panose="02040503050406030204" pitchFamily="18" charset="0"/>
                            <a:ea typeface="宋体" panose="02010600030101010101" pitchFamily="2" charset="-122"/>
                          </a:rPr>
                          <m:t>𝑆𝑉</m:t>
                        </m:r>
                        <m:r>
                          <a:rPr lang="en-US" altLang="zh-CN" sz="3200" i="1">
                            <a:effectLst/>
                            <a:latin typeface="Cambria Math" panose="02040503050406030204" pitchFamily="18" charset="0"/>
                            <a:ea typeface="宋体" panose="02010600030101010101" pitchFamily="2" charset="-122"/>
                          </a:rPr>
                          <m:t>,</m:t>
                        </m:r>
                        <m:r>
                          <a:rPr lang="en-US" altLang="zh-CN" sz="3200" i="1">
                            <a:effectLst/>
                            <a:latin typeface="Cambria Math" panose="02040503050406030204" pitchFamily="18" charset="0"/>
                            <a:ea typeface="宋体" panose="02010600030101010101" pitchFamily="2" charset="-122"/>
                          </a:rPr>
                          <m:t>𝐾</m:t>
                        </m:r>
                      </m:sub>
                    </m:sSub>
                  </m:oMath>
                </a14:m>
                <a:r>
                  <a:rPr lang="zh-CN" altLang="zh-CN" sz="3200">
                    <a:effectLst/>
                    <a:latin typeface="微软雅黑" panose="020B0503020204020204" pitchFamily="34" charset="-122"/>
                    <a:ea typeface="微软雅黑" panose="020B0503020204020204" pitchFamily="34" charset="-122"/>
                  </a:rPr>
                  <a:t>——管顶竖向土压力，</a:t>
                </a:r>
                <a:r>
                  <a:rPr lang="en-US" altLang="zh-CN" sz="3200">
                    <a:effectLst/>
                    <a:latin typeface="微软雅黑" panose="020B0503020204020204" pitchFamily="34" charset="-122"/>
                    <a:ea typeface="微软雅黑" panose="020B0503020204020204" pitchFamily="34" charset="-122"/>
                  </a:rPr>
                  <a:t>MPa</a:t>
                </a:r>
                <a:r>
                  <a:rPr lang="zh-CN" altLang="zh-CN" sz="3200">
                    <a:effectLst/>
                    <a:latin typeface="微软雅黑" panose="020B0503020204020204" pitchFamily="34" charset="-122"/>
                    <a:ea typeface="微软雅黑" panose="020B0503020204020204" pitchFamily="34" charset="-122"/>
                  </a:rPr>
                  <a:t>；</a:t>
                </a:r>
              </a:p>
              <a:p>
                <a:pPr indent="266700" algn="just">
                  <a:lnSpc>
                    <a:spcPct val="150000"/>
                  </a:lnSpc>
                </a:pPr>
                <a14:m>
                  <m:oMath xmlns:m="http://schemas.openxmlformats.org/officeDocument/2006/math">
                    <m:sSub>
                      <m:sSubPr>
                        <m:ctrlPr>
                          <a:rPr lang="zh-CN" altLang="zh-CN" sz="3200" i="1">
                            <a:effectLst/>
                            <a:latin typeface="Cambria Math" panose="02040503050406030204" pitchFamily="18" charset="0"/>
                            <a:ea typeface="Cambria Math" panose="02040503050406030204" pitchFamily="18" charset="0"/>
                          </a:rPr>
                        </m:ctrlPr>
                      </m:sSubPr>
                      <m:e>
                        <m:r>
                          <a:rPr lang="en-US" altLang="zh-CN" sz="3200" i="1">
                            <a:effectLst/>
                            <a:latin typeface="Cambria Math" panose="02040503050406030204" pitchFamily="18" charset="0"/>
                            <a:ea typeface="宋体" panose="02010600030101010101" pitchFamily="2" charset="-122"/>
                          </a:rPr>
                          <m:t>𝐶</m:t>
                        </m:r>
                      </m:e>
                      <m:sub>
                        <m:r>
                          <a:rPr lang="en-US" altLang="zh-CN" sz="3200" i="1">
                            <a:effectLst/>
                            <a:latin typeface="Cambria Math" panose="02040503050406030204" pitchFamily="18" charset="0"/>
                            <a:ea typeface="宋体" panose="02010600030101010101" pitchFamily="2" charset="-122"/>
                          </a:rPr>
                          <m:t>𝑗</m:t>
                        </m:r>
                      </m:sub>
                    </m:sSub>
                  </m:oMath>
                </a14:m>
                <a:r>
                  <a:rPr lang="zh-CN" altLang="zh-CN" sz="3200">
                    <a:effectLst/>
                    <a:latin typeface="微软雅黑" panose="020B0503020204020204" pitchFamily="34" charset="-122"/>
                    <a:ea typeface="微软雅黑" panose="020B0503020204020204" pitchFamily="34" charset="-122"/>
                  </a:rPr>
                  <a:t>——不开槽施工土压力系数；</a:t>
                </a:r>
              </a:p>
              <a:p>
                <a:pPr indent="266700" algn="just">
                  <a:lnSpc>
                    <a:spcPct val="150000"/>
                  </a:lnSpc>
                </a:pPr>
                <a14:m>
                  <m:oMath xmlns:m="http://schemas.openxmlformats.org/officeDocument/2006/math">
                    <m:sSub>
                      <m:sSubPr>
                        <m:ctrlPr>
                          <a:rPr lang="zh-CN" altLang="zh-CN" sz="3200" i="1">
                            <a:effectLst/>
                            <a:latin typeface="Cambria Math" panose="02040503050406030204" pitchFamily="18" charset="0"/>
                            <a:ea typeface="Cambria Math" panose="02040503050406030204" pitchFamily="18" charset="0"/>
                          </a:rPr>
                        </m:ctrlPr>
                      </m:sSubPr>
                      <m:e>
                        <m:r>
                          <a:rPr lang="en-US" altLang="zh-CN" sz="3200" i="1">
                            <a:effectLst/>
                            <a:latin typeface="Cambria Math" panose="02040503050406030204" pitchFamily="18" charset="0"/>
                            <a:ea typeface="宋体" panose="02010600030101010101" pitchFamily="2" charset="-122"/>
                          </a:rPr>
                          <m:t>𝐵</m:t>
                        </m:r>
                      </m:e>
                      <m:sub>
                        <m:r>
                          <a:rPr lang="en-US" altLang="zh-CN" sz="3200" i="1">
                            <a:effectLst/>
                            <a:latin typeface="Cambria Math" panose="02040503050406030204" pitchFamily="18" charset="0"/>
                            <a:ea typeface="宋体" panose="02010600030101010101" pitchFamily="2" charset="-122"/>
                          </a:rPr>
                          <m:t>𝑡</m:t>
                        </m:r>
                      </m:sub>
                    </m:sSub>
                  </m:oMath>
                </a14:m>
                <a:r>
                  <a:rPr lang="zh-CN" altLang="zh-CN" sz="3200">
                    <a:effectLst/>
                    <a:latin typeface="微软雅黑" panose="020B0503020204020204" pitchFamily="34" charset="-122"/>
                    <a:ea typeface="微软雅黑" panose="020B0503020204020204" pitchFamily="34" charset="-122"/>
                  </a:rPr>
                  <a:t>——土压力传递至管顶的影响宽度，</a:t>
                </a:r>
                <a:r>
                  <a:rPr lang="en-US" altLang="zh-CN" sz="3200">
                    <a:effectLst/>
                    <a:latin typeface="微软雅黑" panose="020B0503020204020204" pitchFamily="34" charset="-122"/>
                    <a:ea typeface="微软雅黑" panose="020B0503020204020204" pitchFamily="34" charset="-122"/>
                  </a:rPr>
                  <a:t>m</a:t>
                </a:r>
                <a:r>
                  <a:rPr lang="zh-CN" altLang="zh-CN" sz="3200">
                    <a:effectLst/>
                    <a:latin typeface="微软雅黑" panose="020B0503020204020204" pitchFamily="34" charset="-122"/>
                    <a:ea typeface="微软雅黑" panose="020B0503020204020204" pitchFamily="34" charset="-122"/>
                  </a:rPr>
                  <a:t>；</a:t>
                </a:r>
              </a:p>
              <a:p>
                <a:pPr marL="133350" algn="just">
                  <a:lnSpc>
                    <a:spcPct val="150000"/>
                  </a:lnSpc>
                </a:pPr>
                <a:r>
                  <a:rPr lang="en-US" altLang="zh-CN" sz="3200">
                    <a:latin typeface="微软雅黑" panose="020B0503020204020204" pitchFamily="34" charset="-122"/>
                    <a:ea typeface="微软雅黑" panose="020B0503020204020204" pitchFamily="34" charset="-122"/>
                  </a:rPr>
                  <a:t> </a:t>
                </a:r>
                <a14:m>
                  <m:oMath xmlns:m="http://schemas.openxmlformats.org/officeDocument/2006/math">
                    <m:sSub>
                      <m:sSubPr>
                        <m:ctrlPr>
                          <a:rPr lang="zh-CN" altLang="zh-CN" sz="3200" i="1">
                            <a:effectLst/>
                            <a:latin typeface="Cambria Math" panose="02040503050406030204" pitchFamily="18" charset="0"/>
                            <a:ea typeface="Cambria Math" panose="02040503050406030204" pitchFamily="18" charset="0"/>
                          </a:rPr>
                        </m:ctrlPr>
                      </m:sSubPr>
                      <m:e>
                        <m:r>
                          <a:rPr lang="en-US" altLang="zh-CN" sz="3200" i="1">
                            <a:effectLst/>
                            <a:latin typeface="Cambria Math" panose="02040503050406030204" pitchFamily="18" charset="0"/>
                            <a:ea typeface="宋体" panose="02010600030101010101" pitchFamily="2" charset="-122"/>
                          </a:rPr>
                          <m:t>𝐾</m:t>
                        </m:r>
                      </m:e>
                      <m:sub>
                        <m:r>
                          <a:rPr lang="en-US" altLang="zh-CN" sz="3200" i="1">
                            <a:effectLst/>
                            <a:latin typeface="Cambria Math" panose="02040503050406030204" pitchFamily="18" charset="0"/>
                            <a:ea typeface="宋体" panose="02010600030101010101" pitchFamily="2" charset="-122"/>
                          </a:rPr>
                          <m:t>𝛼𝜇</m:t>
                        </m:r>
                      </m:sub>
                    </m:sSub>
                  </m:oMath>
                </a14:m>
                <a:r>
                  <a:rPr lang="zh-CN" altLang="zh-CN" sz="3200">
                    <a:effectLst/>
                    <a:latin typeface="微软雅黑" panose="020B0503020204020204" pitchFamily="34" charset="-122"/>
                    <a:ea typeface="微软雅黑" panose="020B0503020204020204" pitchFamily="34" charset="-122"/>
                  </a:rPr>
                  <a:t>——管顶以上原状土的主动土压力系数和内摩擦系数的乘积，对一般土质系数可</a:t>
                </a:r>
                <a:r>
                  <a:rPr lang="en-US" altLang="zh-CN" sz="3200">
                    <a:effectLst/>
                    <a:latin typeface="微软雅黑" panose="020B0503020204020204" pitchFamily="34" charset="-122"/>
                    <a:ea typeface="微软雅黑" panose="020B0503020204020204" pitchFamily="34" charset="-122"/>
                  </a:rPr>
                  <a:t>0.9</a:t>
                </a:r>
                <a:r>
                  <a:rPr lang="zh-CN" altLang="zh-CN" sz="3200">
                    <a:effectLst/>
                    <a:latin typeface="微软雅黑" panose="020B0503020204020204" pitchFamily="34" charset="-122"/>
                    <a:ea typeface="微软雅黑" panose="020B0503020204020204" pitchFamily="34" charset="-122"/>
                  </a:rPr>
                  <a:t>。</a:t>
                </a:r>
              </a:p>
            </p:txBody>
          </p:sp>
        </mc:Choice>
        <mc:Fallback xmlns="">
          <p:sp>
            <p:nvSpPr>
              <p:cNvPr id="24" name="文本框 23">
                <a:extLst>
                  <a:ext uri="{FF2B5EF4-FFF2-40B4-BE49-F238E27FC236}">
                    <a16:creationId xmlns:a16="http://schemas.microsoft.com/office/drawing/2014/main" id="{83A76388-911C-7C2C-6B5B-202DC949F29F}"/>
                  </a:ext>
                </a:extLst>
              </p:cNvPr>
              <p:cNvSpPr txBox="1">
                <a:spLocks noRot="1" noChangeAspect="1" noMove="1" noResize="1" noEditPoints="1" noAdjustHandles="1" noChangeArrowheads="1" noChangeShapeType="1" noTextEdit="1"/>
              </p:cNvSpPr>
              <p:nvPr/>
            </p:nvSpPr>
            <p:spPr>
              <a:xfrm>
                <a:off x="11010123" y="4799538"/>
                <a:ext cx="12354560" cy="8725017"/>
              </a:xfrm>
              <a:prstGeom prst="rect">
                <a:avLst/>
              </a:prstGeom>
              <a:blipFill>
                <a:blip r:embed="rId5"/>
                <a:stretch>
                  <a:fillRect l="-1233" r="-1283" b="-1397"/>
                </a:stretch>
              </a:blipFill>
            </p:spPr>
            <p:txBody>
              <a:bodyPr/>
              <a:lstStyle/>
              <a:p>
                <a:r>
                  <a:rPr lang="zh-CN" altLang="en-US">
                    <a:noFill/>
                  </a:rPr>
                  <a:t> </a:t>
                </a:r>
              </a:p>
            </p:txBody>
          </p:sp>
        </mc:Fallback>
      </mc:AlternateContent>
      <p:sp>
        <p:nvSpPr>
          <p:cNvPr id="25" name="文本框 24">
            <a:extLst>
              <a:ext uri="{FF2B5EF4-FFF2-40B4-BE49-F238E27FC236}">
                <a16:creationId xmlns:a16="http://schemas.microsoft.com/office/drawing/2014/main" id="{B91BDC3A-E625-C6D2-3DA5-C1DE36465781}"/>
              </a:ext>
            </a:extLst>
          </p:cNvPr>
          <p:cNvSpPr txBox="1"/>
          <p:nvPr/>
        </p:nvSpPr>
        <p:spPr>
          <a:xfrm>
            <a:off x="11206481" y="4339550"/>
            <a:ext cx="7233920" cy="830997"/>
          </a:xfrm>
          <a:prstGeom prst="rect">
            <a:avLst/>
          </a:prstGeom>
          <a:noFill/>
        </p:spPr>
        <p:txBody>
          <a:bodyPr wrap="square" rtlCol="0">
            <a:spAutoFit/>
          </a:bodyPr>
          <a:lstStyle/>
          <a:p>
            <a:r>
              <a:rPr lang="en-US" altLang="zh-CN" sz="4800">
                <a:latin typeface="微软雅黑" panose="020B0503020204020204" pitchFamily="34" charset="-122"/>
                <a:ea typeface="微软雅黑" panose="020B0503020204020204" pitchFamily="34" charset="-122"/>
              </a:rPr>
              <a:t>1.2 </a:t>
            </a:r>
            <a:r>
              <a:rPr lang="zh-CN" altLang="en-US" sz="4800">
                <a:latin typeface="微软雅黑" panose="020B0503020204020204" pitchFamily="34" charset="-122"/>
                <a:ea typeface="微软雅黑" panose="020B0503020204020204" pitchFamily="34" charset="-122"/>
              </a:rPr>
              <a:t>集中系数计算法</a:t>
            </a:r>
          </a:p>
        </p:txBody>
      </p:sp>
      <p:sp>
        <p:nvSpPr>
          <p:cNvPr id="30" name="文本框 29">
            <a:extLst>
              <a:ext uri="{FF2B5EF4-FFF2-40B4-BE49-F238E27FC236}">
                <a16:creationId xmlns:a16="http://schemas.microsoft.com/office/drawing/2014/main" id="{94D40556-FDD8-EBA1-BBCC-3338799BB4D6}"/>
              </a:ext>
            </a:extLst>
          </p:cNvPr>
          <p:cNvSpPr txBox="1"/>
          <p:nvPr/>
        </p:nvSpPr>
        <p:spPr>
          <a:xfrm>
            <a:off x="372864" y="2748526"/>
            <a:ext cx="7233920" cy="923330"/>
          </a:xfrm>
          <a:prstGeom prst="rect">
            <a:avLst/>
          </a:prstGeom>
          <a:noFill/>
        </p:spPr>
        <p:txBody>
          <a:bodyPr wrap="square" rtlCol="0">
            <a:spAutoFit/>
          </a:bodyPr>
          <a:lstStyle/>
          <a:p>
            <a:r>
              <a:rPr lang="en-US" altLang="zh-CN" sz="5400">
                <a:latin typeface="微软雅黑" panose="020B0503020204020204" pitchFamily="34" charset="-122"/>
                <a:ea typeface="微软雅黑" panose="020B0503020204020204" pitchFamily="34" charset="-122"/>
              </a:rPr>
              <a:t>1.</a:t>
            </a:r>
            <a:r>
              <a:rPr lang="zh-CN" altLang="en-US" sz="5400">
                <a:latin typeface="微软雅黑" panose="020B0503020204020204" pitchFamily="34" charset="-122"/>
                <a:ea typeface="微软雅黑" panose="020B0503020204020204" pitchFamily="34" charset="-122"/>
              </a:rPr>
              <a:t>土压力计算</a:t>
            </a:r>
          </a:p>
        </p:txBody>
      </p:sp>
    </p:spTree>
  </p:cSld>
  <p:clrMapOvr>
    <a:masterClrMapping/>
  </p:clrMapOvr>
  <mc:AlternateContent xmlns:mc="http://schemas.openxmlformats.org/markup-compatibility/2006">
    <mc:Choice xmlns:p14="http://schemas.microsoft.com/office/powerpoint/2010/main" Requires="p14">
      <p:transition spd="slow" p14:dur="2000" advTm="13159"/>
    </mc:Choice>
    <mc:Fallback>
      <p:transition spd="slow" advTm="13159"/>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1502" name="image 1502"/>
          <p:cNvPicPr>
            <a:picLocks noChangeAspect="1"/>
          </p:cNvPicPr>
          <p:nvPr/>
        </p:nvPicPr>
        <p:blipFill>
          <a:blip r:embed="rId2"/>
          <a:srcRect/>
          <a:stretch>
            <a:fillRect/>
          </a:stretch>
        </p:blipFill>
        <p:spPr>
          <a:xfrm>
            <a:off x="18719800" y="6477000"/>
            <a:ext cx="1651000" cy="101600"/>
          </a:xfrm>
          <a:prstGeom prst="rect">
            <a:avLst/>
          </a:prstGeom>
        </p:spPr>
      </p:pic>
      <p:pic>
        <p:nvPicPr>
          <p:cNvPr id="91507" name="image 1507"/>
          <p:cNvPicPr>
            <a:picLocks noChangeAspect="1"/>
          </p:cNvPicPr>
          <p:nvPr/>
        </p:nvPicPr>
        <p:blipFill>
          <a:blip r:embed="rId2"/>
          <a:srcRect/>
          <a:stretch>
            <a:fillRect/>
          </a:stretch>
        </p:blipFill>
        <p:spPr>
          <a:xfrm>
            <a:off x="11328400" y="6477000"/>
            <a:ext cx="1651000" cy="101600"/>
          </a:xfrm>
          <a:prstGeom prst="rect">
            <a:avLst/>
          </a:prstGeom>
        </p:spPr>
      </p:pic>
      <p:sp>
        <p:nvSpPr>
          <p:cNvPr id="15010" name="Object 15010"/>
          <p:cNvSpPr txBox="1"/>
          <p:nvPr/>
        </p:nvSpPr>
        <p:spPr>
          <a:xfrm>
            <a:off x="11269349" y="2765157"/>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2</a:t>
            </a:r>
            <a:endParaRPr lang="zh-CN" altLang="en-US"/>
          </a:p>
        </p:txBody>
      </p:sp>
      <p:sp>
        <p:nvSpPr>
          <p:cNvPr id="15012" name="Object 15012"/>
          <p:cNvSpPr txBox="1"/>
          <p:nvPr/>
        </p:nvSpPr>
        <p:spPr>
          <a:xfrm>
            <a:off x="1874574" y="7165975"/>
            <a:ext cx="5732210" cy="3050400"/>
          </a:xfrm>
          <a:prstGeom prst="rect">
            <a:avLst/>
          </a:prstGeom>
        </p:spPr>
        <p:txBody>
          <a:bodyPr vert="horz" lIns="0" tIns="0" rIns="0" bIns="0" rtlCol="0" anchor="t" anchorCtr="0">
            <a:noAutofit/>
          </a:bodyPr>
          <a:lstStyle/>
          <a:p>
            <a:pPr algn="ctr">
              <a:lnSpc>
                <a:spcPct val="133000"/>
              </a:lnSpc>
            </a:pPr>
            <a:r>
              <a:rPr lang="zh-CN" altLang="en-US" sz="3000" dirty="0">
                <a:solidFill>
                  <a:srgbClr val="FFFFFF"/>
                </a:solidFill>
                <a:latin typeface="OPPOSans-R" panose="00020600040101010101" charset="-122"/>
                <a:ea typeface="OPPOSans-R" panose="00020600040101010101" charset="-122"/>
              </a:rPr>
              <a:t>文化差异的不可避免性直接导致了“文化折扣”现象，简言之就是在跨文化传播中原本土文化的内涵会受到一定的磨损，树立正确的文化意识，尊重各民族文化差异，是纪录片跨文化传播取得成功的必要前提。</a:t>
            </a:r>
            <a:endParaRPr lang="zh-CN" altLang="en-US" dirty="0"/>
          </a:p>
        </p:txBody>
      </p:sp>
      <p:pic>
        <p:nvPicPr>
          <p:cNvPr id="915013" name="image 15013"/>
          <p:cNvPicPr>
            <a:picLocks noChangeAspect="1"/>
          </p:cNvPicPr>
          <p:nvPr/>
        </p:nvPicPr>
        <p:blipFill>
          <a:blip r:embed="rId2"/>
          <a:srcRect/>
          <a:stretch>
            <a:fillRect/>
          </a:stretch>
        </p:blipFill>
        <p:spPr>
          <a:xfrm>
            <a:off x="3924300" y="6477000"/>
            <a:ext cx="1651000" cy="101600"/>
          </a:xfrm>
          <a:prstGeom prst="rect">
            <a:avLst/>
          </a:prstGeom>
        </p:spPr>
      </p:pic>
      <p:sp>
        <p:nvSpPr>
          <p:cNvPr id="15014" name="Object 15014"/>
          <p:cNvSpPr txBox="1"/>
          <p:nvPr/>
        </p:nvSpPr>
        <p:spPr>
          <a:xfrm>
            <a:off x="2049766" y="4765040"/>
            <a:ext cx="5490720" cy="1194740"/>
          </a:xfrm>
          <a:prstGeom prst="rect">
            <a:avLst/>
          </a:prstGeom>
        </p:spPr>
        <p:txBody>
          <a:bodyPr vert="horz" lIns="0" tIns="0" rIns="0" bIns="0" rtlCol="0" anchor="t" anchorCtr="0">
            <a:noAutofit/>
          </a:bodyPr>
          <a:lstStyle/>
          <a:p>
            <a:pPr algn="ctr">
              <a:lnSpc>
                <a:spcPct val="111000"/>
              </a:lnSpc>
            </a:pPr>
            <a:r>
              <a:rPr lang="zh-CN" altLang="en-US" sz="3600" b="1" spc="360" dirty="0">
                <a:solidFill>
                  <a:srgbClr val="FFFFFF"/>
                </a:solidFill>
                <a:latin typeface="OPPOSans-R" panose="00020600040101010101" charset="-122"/>
                <a:ea typeface="OPPOSans-R" panose="00020600040101010101" charset="-122"/>
              </a:rPr>
              <a:t>正确认识文化差异</a:t>
            </a:r>
            <a:endParaRPr lang="zh-CN" altLang="en-US" dirty="0"/>
          </a:p>
        </p:txBody>
      </p:sp>
      <p:sp>
        <p:nvSpPr>
          <p:cNvPr id="15016" name="Object 15016"/>
          <p:cNvSpPr txBox="1"/>
          <p:nvPr/>
        </p:nvSpPr>
        <p:spPr>
          <a:xfrm>
            <a:off x="1676400" y="732790"/>
            <a:ext cx="6761720" cy="1194740"/>
          </a:xfrm>
          <a:prstGeom prst="rect">
            <a:avLst/>
          </a:prstGeom>
        </p:spPr>
        <p:txBody>
          <a:bodyPr vert="horz" lIns="0" tIns="0" rIns="0" bIns="0" rtlCol="0" anchor="t" anchorCtr="0">
            <a:noAutofit/>
          </a:bodyPr>
          <a:lstStyle/>
          <a:p>
            <a:pPr algn="l">
              <a:lnSpc>
                <a:spcPct val="111000"/>
              </a:lnSpc>
            </a:pPr>
            <a:r>
              <a:rPr lang="zh-CN" sz="3600" b="1" i="0" spc="360">
                <a:solidFill>
                  <a:srgbClr val="313131"/>
                </a:solidFill>
                <a:latin typeface="Microsoft YaHei UI" panose="020B0503020204020204" pitchFamily="34" charset="-122"/>
                <a:ea typeface="Microsoft YaHei UI" panose="020B0503020204020204" pitchFamily="34" charset="-122"/>
              </a:rPr>
              <a:t>3.</a:t>
            </a:r>
            <a:r>
              <a:rPr lang="en-US" altLang="zh-CN" sz="3600" b="1" i="0" spc="360">
                <a:solidFill>
                  <a:srgbClr val="313131"/>
                </a:solidFill>
                <a:latin typeface="Microsoft YaHei UI" panose="020B0503020204020204" pitchFamily="34" charset="-122"/>
                <a:ea typeface="Microsoft YaHei UI" panose="020B0503020204020204" pitchFamily="34" charset="-122"/>
              </a:rPr>
              <a:t>1</a:t>
            </a:r>
            <a:endParaRPr lang="zh-CN" altLang="en-US" sz="3600" b="1" dirty="0">
              <a:latin typeface="Microsoft YaHei UI" panose="020B0503020204020204" pitchFamily="34" charset="-122"/>
              <a:ea typeface="Microsoft YaHei UI" panose="020B0503020204020204" pitchFamily="34" charset="-122"/>
            </a:endParaRPr>
          </a:p>
          <a:p>
            <a:pPr algn="l">
              <a:lnSpc>
                <a:spcPct val="111000"/>
              </a:lnSpc>
            </a:pPr>
            <a:r>
              <a:rPr lang="zh-CN" altLang="en-US" sz="3600" b="1" spc="360">
                <a:solidFill>
                  <a:srgbClr val="313131"/>
                </a:solidFill>
                <a:latin typeface="Microsoft YaHei UI" panose="020B0503020204020204" pitchFamily="34" charset="-122"/>
                <a:ea typeface="Microsoft YaHei UI" panose="020B0503020204020204" pitchFamily="34" charset="-122"/>
              </a:rPr>
              <a:t>研究成果</a:t>
            </a:r>
            <a:endParaRPr lang="zh-CN" altLang="en-US" b="1" dirty="0">
              <a:latin typeface="Microsoft YaHei UI" panose="020B0503020204020204" pitchFamily="34" charset="-122"/>
              <a:ea typeface="Microsoft YaHei UI" panose="020B0503020204020204" pitchFamily="34" charset="-122"/>
            </a:endParaRPr>
          </a:p>
        </p:txBody>
      </p:sp>
      <p:pic>
        <p:nvPicPr>
          <p:cNvPr id="915017" name="image 15017"/>
          <p:cNvPicPr>
            <a:picLocks noChangeAspect="1"/>
          </p:cNvPicPr>
          <p:nvPr/>
        </p:nvPicPr>
        <p:blipFill>
          <a:blip r:embed="rId3"/>
          <a:srcRect/>
          <a:stretch>
            <a:fillRect/>
          </a:stretch>
        </p:blipFill>
        <p:spPr>
          <a:xfrm>
            <a:off x="0" y="698500"/>
            <a:ext cx="1308100" cy="1143000"/>
          </a:xfrm>
          <a:prstGeom prst="rect">
            <a:avLst/>
          </a:prstGeom>
        </p:spPr>
      </p:pic>
      <p:sp>
        <p:nvSpPr>
          <p:cNvPr id="7" name="文本框 6">
            <a:extLst>
              <a:ext uri="{FF2B5EF4-FFF2-40B4-BE49-F238E27FC236}">
                <a16:creationId xmlns:a16="http://schemas.microsoft.com/office/drawing/2014/main" id="{346B2FDD-5E06-CF1F-0045-0C86D95F418D}"/>
              </a:ext>
            </a:extLst>
          </p:cNvPr>
          <p:cNvSpPr txBox="1"/>
          <p:nvPr/>
        </p:nvSpPr>
        <p:spPr>
          <a:xfrm>
            <a:off x="0" y="3068320"/>
            <a:ext cx="7233920" cy="923330"/>
          </a:xfrm>
          <a:prstGeom prst="rect">
            <a:avLst/>
          </a:prstGeom>
          <a:noFill/>
        </p:spPr>
        <p:txBody>
          <a:bodyPr wrap="square" rtlCol="0">
            <a:spAutoFit/>
          </a:bodyPr>
          <a:lstStyle/>
          <a:p>
            <a:r>
              <a:rPr lang="en-US" altLang="zh-CN" sz="5400">
                <a:latin typeface="微软雅黑" panose="020B0503020204020204" pitchFamily="34" charset="-122"/>
                <a:ea typeface="微软雅黑" panose="020B0503020204020204" pitchFamily="34" charset="-122"/>
              </a:rPr>
              <a:t>2.</a:t>
            </a:r>
            <a:r>
              <a:rPr lang="zh-CN" altLang="en-US" sz="5400">
                <a:latin typeface="微软雅黑" panose="020B0503020204020204" pitchFamily="34" charset="-122"/>
                <a:ea typeface="微软雅黑" panose="020B0503020204020204" pitchFamily="34" charset="-122"/>
              </a:rPr>
              <a:t>地下水静液压力计算</a:t>
            </a: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BCDC8D05-260A-B040-08C9-9324FD6B5485}"/>
                  </a:ext>
                </a:extLst>
              </p:cNvPr>
              <p:cNvSpPr txBox="1"/>
              <p:nvPr/>
            </p:nvSpPr>
            <p:spPr>
              <a:xfrm>
                <a:off x="319800" y="5367109"/>
                <a:ext cx="8209280" cy="2953501"/>
              </a:xfrm>
              <a:prstGeom prst="rect">
                <a:avLst/>
              </a:prstGeom>
              <a:noFill/>
            </p:spPr>
            <p:txBody>
              <a:bodyPr wrap="square">
                <a:spAutoFit/>
              </a:bodyPr>
              <a:lstStyle/>
              <a:p>
                <a:pPr algn="ctr">
                  <a:lnSpc>
                    <a:spcPct val="150000"/>
                  </a:lnSpc>
                  <a:tabLst>
                    <a:tab pos="2933700" algn="ctr"/>
                    <a:tab pos="5867400" algn="r"/>
                  </a:tabLst>
                </a:pPr>
                <a:r>
                  <a:rPr lang="en-US" altLang="zh-CN" sz="3200">
                    <a:effectLst/>
                    <a:ea typeface="Cambria Math" panose="02040503050406030204" pitchFamily="18" charset="0"/>
                    <a:cs typeface="Times New Roman" panose="02020603050405020304" pitchFamily="18" charset="0"/>
                  </a:rPr>
                  <a:t>    </a:t>
                </a:r>
                <a14:m>
                  <m:oMath xmlns:m="http://schemas.openxmlformats.org/officeDocument/2006/math">
                    <m:sSub>
                      <m:sSubPr>
                        <m:ctrlPr>
                          <a:rPr lang="zh-CN" altLang="zh-CN" sz="3200"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𝑤</m:t>
                        </m:r>
                      </m:sub>
                    </m:sSub>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=0.00981</m:t>
                    </m:r>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𝐻</m:t>
                        </m:r>
                      </m:e>
                      <m: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𝑤</m:t>
                        </m:r>
                      </m:sub>
                    </m:sSub>
                  </m:oMath>
                </a14:m>
                <a:r>
                  <a:rPr lang="en-US" altLang="zh-CN" sz="320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3200">
                    <a:effectLst/>
                    <a:latin typeface="Cambria Math" panose="02040503050406030204" pitchFamily="18" charset="0"/>
                    <a:ea typeface="宋体" panose="02010600030101010101" pitchFamily="2" charset="-122"/>
                    <a:cs typeface="Times New Roman" panose="02020603050405020304" pitchFamily="18" charset="0"/>
                  </a:rPr>
                  <a:t> </a:t>
                </a:r>
                <a:endParaRPr lang="zh-CN" altLang="zh-CN" sz="3200">
                  <a:effectLst/>
                  <a:latin typeface="Cambria Math" panose="02040503050406030204" pitchFamily="18" charset="0"/>
                  <a:ea typeface="宋体" panose="02010600030101010101" pitchFamily="2" charset="-122"/>
                  <a:cs typeface="Times New Roman" panose="02020603050405020304" pitchFamily="18" charset="0"/>
                </a:endParaRPr>
              </a:p>
              <a:p>
                <a:pPr algn="just">
                  <a:lnSpc>
                    <a:spcPct val="150000"/>
                  </a:lnSpc>
                </a:pPr>
                <a:r>
                  <a:rPr lang="zh-CN" altLang="zh-CN" sz="3200">
                    <a:effectLst/>
                    <a:latin typeface="微软雅黑" panose="020B0503020204020204" pitchFamily="34" charset="-122"/>
                    <a:ea typeface="微软雅黑" panose="020B0503020204020204" pitchFamily="34" charset="-122"/>
                  </a:rPr>
                  <a:t>式中：</a:t>
                </a:r>
              </a:p>
              <a:p>
                <a:pPr indent="266700" algn="just">
                  <a:lnSpc>
                    <a:spcPct val="150000"/>
                  </a:lnSpc>
                </a:pPr>
                <a14:m>
                  <m:oMath xmlns:m="http://schemas.openxmlformats.org/officeDocument/2006/math">
                    <m:sSub>
                      <m:sSubPr>
                        <m:ctrlPr>
                          <a:rPr lang="zh-CN" altLang="zh-CN" sz="3200" i="1">
                            <a:effectLst/>
                            <a:latin typeface="Cambria Math" panose="02040503050406030204" pitchFamily="18" charset="0"/>
                            <a:ea typeface="Cambria Math" panose="02040503050406030204" pitchFamily="18" charset="0"/>
                          </a:rPr>
                        </m:ctrlPr>
                      </m:sSubPr>
                      <m:e>
                        <m:r>
                          <a:rPr lang="en-US" altLang="zh-CN" sz="3200" i="1">
                            <a:effectLst/>
                            <a:latin typeface="Cambria Math" panose="02040503050406030204" pitchFamily="18" charset="0"/>
                            <a:ea typeface="宋体" panose="02010600030101010101" pitchFamily="2" charset="-122"/>
                          </a:rPr>
                          <m:t>𝑃</m:t>
                        </m:r>
                      </m:e>
                      <m:sub>
                        <m:r>
                          <a:rPr lang="en-US" altLang="zh-CN" sz="3200" i="1">
                            <a:effectLst/>
                            <a:latin typeface="Cambria Math" panose="02040503050406030204" pitchFamily="18" charset="0"/>
                            <a:ea typeface="宋体" panose="02010600030101010101" pitchFamily="2" charset="-122"/>
                          </a:rPr>
                          <m:t>𝑤</m:t>
                        </m:r>
                      </m:sub>
                    </m:sSub>
                  </m:oMath>
                </a14:m>
                <a:r>
                  <a:rPr lang="zh-CN" altLang="zh-CN" sz="3200">
                    <a:effectLst/>
                    <a:latin typeface="微软雅黑" panose="020B0503020204020204" pitchFamily="34" charset="-122"/>
                    <a:ea typeface="微软雅黑" panose="020B0503020204020204" pitchFamily="34" charset="-122"/>
                  </a:rPr>
                  <a:t>——地下水静液压力，</a:t>
                </a:r>
                <a:r>
                  <a:rPr lang="en-US" altLang="zh-CN" sz="3200">
                    <a:effectLst/>
                    <a:latin typeface="微软雅黑" panose="020B0503020204020204" pitchFamily="34" charset="-122"/>
                    <a:ea typeface="微软雅黑" panose="020B0503020204020204" pitchFamily="34" charset="-122"/>
                  </a:rPr>
                  <a:t>MPa</a:t>
                </a:r>
                <a:r>
                  <a:rPr lang="zh-CN" altLang="zh-CN" sz="3200">
                    <a:effectLst/>
                    <a:latin typeface="微软雅黑" panose="020B0503020204020204" pitchFamily="34" charset="-122"/>
                    <a:ea typeface="微软雅黑" panose="020B0503020204020204" pitchFamily="34" charset="-122"/>
                  </a:rPr>
                  <a:t>；</a:t>
                </a:r>
              </a:p>
              <a:p>
                <a:pPr indent="266700" algn="just">
                  <a:lnSpc>
                    <a:spcPct val="150000"/>
                  </a:lnSpc>
                </a:pPr>
                <a14:m>
                  <m:oMath xmlns:m="http://schemas.openxmlformats.org/officeDocument/2006/math">
                    <m:sSub>
                      <m:sSubPr>
                        <m:ctrlPr>
                          <a:rPr lang="zh-CN" altLang="zh-CN" sz="3200" i="1">
                            <a:effectLst/>
                            <a:latin typeface="Cambria Math" panose="02040503050406030204" pitchFamily="18" charset="0"/>
                            <a:ea typeface="Cambria Math" panose="02040503050406030204" pitchFamily="18" charset="0"/>
                          </a:rPr>
                        </m:ctrlPr>
                      </m:sSubPr>
                      <m:e>
                        <m:r>
                          <a:rPr lang="en-US" altLang="zh-CN" sz="3200" i="1">
                            <a:effectLst/>
                            <a:latin typeface="Cambria Math" panose="02040503050406030204" pitchFamily="18" charset="0"/>
                            <a:ea typeface="宋体" panose="02010600030101010101" pitchFamily="2" charset="-122"/>
                          </a:rPr>
                          <m:t>𝐻</m:t>
                        </m:r>
                      </m:e>
                      <m:sub>
                        <m:r>
                          <a:rPr lang="en-US" altLang="zh-CN" sz="3200" i="1">
                            <a:effectLst/>
                            <a:latin typeface="Cambria Math" panose="02040503050406030204" pitchFamily="18" charset="0"/>
                            <a:ea typeface="宋体" panose="02010600030101010101" pitchFamily="2" charset="-122"/>
                          </a:rPr>
                          <m:t>𝑤</m:t>
                        </m:r>
                      </m:sub>
                    </m:sSub>
                  </m:oMath>
                </a14:m>
                <a:r>
                  <a:rPr lang="zh-CN" altLang="zh-CN" sz="3200">
                    <a:effectLst/>
                    <a:latin typeface="微软雅黑" panose="020B0503020204020204" pitchFamily="34" charset="-122"/>
                    <a:ea typeface="微软雅黑" panose="020B0503020204020204" pitchFamily="34" charset="-122"/>
                  </a:rPr>
                  <a:t>——管顶的地下水位深度，</a:t>
                </a:r>
                <a:r>
                  <a:rPr lang="en-US" altLang="zh-CN" sz="3200">
                    <a:effectLst/>
                    <a:latin typeface="微软雅黑" panose="020B0503020204020204" pitchFamily="34" charset="-122"/>
                    <a:ea typeface="微软雅黑" panose="020B0503020204020204" pitchFamily="34" charset="-122"/>
                  </a:rPr>
                  <a:t>m</a:t>
                </a:r>
                <a:r>
                  <a:rPr lang="zh-CN" altLang="zh-CN" sz="3200">
                    <a:effectLst/>
                    <a:latin typeface="微软雅黑" panose="020B0503020204020204" pitchFamily="34" charset="-122"/>
                    <a:ea typeface="微软雅黑" panose="020B0503020204020204" pitchFamily="34" charset="-122"/>
                  </a:rPr>
                  <a:t>。</a:t>
                </a:r>
              </a:p>
            </p:txBody>
          </p:sp>
        </mc:Choice>
        <mc:Fallback xmlns="">
          <p:sp>
            <p:nvSpPr>
              <p:cNvPr id="17" name="文本框 16">
                <a:extLst>
                  <a:ext uri="{FF2B5EF4-FFF2-40B4-BE49-F238E27FC236}">
                    <a16:creationId xmlns:a16="http://schemas.microsoft.com/office/drawing/2014/main" id="{BCDC8D05-260A-B040-08C9-9324FD6B5485}"/>
                  </a:ext>
                </a:extLst>
              </p:cNvPr>
              <p:cNvSpPr txBox="1">
                <a:spLocks noRot="1" noChangeAspect="1" noMove="1" noResize="1" noEditPoints="1" noAdjustHandles="1" noChangeArrowheads="1" noChangeShapeType="1" noTextEdit="1"/>
              </p:cNvSpPr>
              <p:nvPr/>
            </p:nvSpPr>
            <p:spPr>
              <a:xfrm>
                <a:off x="319800" y="5367109"/>
                <a:ext cx="8209280" cy="2953501"/>
              </a:xfrm>
              <a:prstGeom prst="rect">
                <a:avLst/>
              </a:prstGeom>
              <a:blipFill>
                <a:blip r:embed="rId4"/>
                <a:stretch>
                  <a:fillRect l="-1856" b="-5979"/>
                </a:stretch>
              </a:blipFill>
            </p:spPr>
            <p:txBody>
              <a:bodyPr/>
              <a:lstStyle/>
              <a:p>
                <a:r>
                  <a:rPr lang="zh-CN" altLang="en-US">
                    <a:noFill/>
                  </a:rPr>
                  <a:t> </a:t>
                </a:r>
              </a:p>
            </p:txBody>
          </p:sp>
        </mc:Fallback>
      </mc:AlternateContent>
      <p:cxnSp>
        <p:nvCxnSpPr>
          <p:cNvPr id="18" name="直接连接符 17">
            <a:extLst>
              <a:ext uri="{FF2B5EF4-FFF2-40B4-BE49-F238E27FC236}">
                <a16:creationId xmlns:a16="http://schemas.microsoft.com/office/drawing/2014/main" id="{3BD71954-EEEA-0A8D-F07D-5B5A8C458F5E}"/>
              </a:ext>
            </a:extLst>
          </p:cNvPr>
          <p:cNvCxnSpPr>
            <a:cxnSpLocks/>
          </p:cNvCxnSpPr>
          <p:nvPr/>
        </p:nvCxnSpPr>
        <p:spPr>
          <a:xfrm>
            <a:off x="10505440" y="3464207"/>
            <a:ext cx="0" cy="9195153"/>
          </a:xfrm>
          <a:prstGeom prst="line">
            <a:avLst/>
          </a:prstGeom>
          <a:ln w="3175">
            <a:solidFill>
              <a:srgbClr val="005D9D"/>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0D27C4A2-BAFF-D9B1-6A97-31316AB9CB79}"/>
              </a:ext>
            </a:extLst>
          </p:cNvPr>
          <p:cNvSpPr txBox="1"/>
          <p:nvPr/>
        </p:nvSpPr>
        <p:spPr>
          <a:xfrm>
            <a:off x="12192000" y="3139087"/>
            <a:ext cx="7233920" cy="923330"/>
          </a:xfrm>
          <a:prstGeom prst="rect">
            <a:avLst/>
          </a:prstGeom>
          <a:noFill/>
        </p:spPr>
        <p:txBody>
          <a:bodyPr wrap="square" rtlCol="0">
            <a:spAutoFit/>
          </a:bodyPr>
          <a:lstStyle/>
          <a:p>
            <a:r>
              <a:rPr lang="en-US" altLang="zh-CN" sz="5400">
                <a:latin typeface="微软雅黑" panose="020B0503020204020204" pitchFamily="34" charset="-122"/>
                <a:ea typeface="微软雅黑" panose="020B0503020204020204" pitchFamily="34" charset="-122"/>
              </a:rPr>
              <a:t>3.</a:t>
            </a:r>
            <a:r>
              <a:rPr lang="zh-CN" altLang="en-US" sz="5400">
                <a:latin typeface="微软雅黑" panose="020B0503020204020204" pitchFamily="34" charset="-122"/>
                <a:ea typeface="微软雅黑" panose="020B0503020204020204" pitchFamily="34" charset="-122"/>
              </a:rPr>
              <a:t>车辆荷载计算</a:t>
            </a: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F8AEE6B8-99BA-3E6B-5398-AC45D371F3F4}"/>
                  </a:ext>
                </a:extLst>
              </p:cNvPr>
              <p:cNvSpPr txBox="1"/>
              <p:nvPr/>
            </p:nvSpPr>
            <p:spPr>
              <a:xfrm>
                <a:off x="11709640" y="5043032"/>
                <a:ext cx="12354560" cy="6219716"/>
              </a:xfrm>
              <a:prstGeom prst="rect">
                <a:avLst/>
              </a:prstGeom>
              <a:noFill/>
            </p:spPr>
            <p:txBody>
              <a:bodyPr wrap="square">
                <a:spAutoFit/>
              </a:bodyPr>
              <a:lstStyle/>
              <a:p>
                <a:pPr algn="ctr">
                  <a:lnSpc>
                    <a:spcPct val="150000"/>
                  </a:lnSpc>
                  <a:tabLst>
                    <a:tab pos="2933700" algn="ctr"/>
                    <a:tab pos="5867400" algn="r"/>
                  </a:tabLst>
                </a:pPr>
                <a14:m>
                  <m:oMath xmlns:m="http://schemas.openxmlformats.org/officeDocument/2006/math">
                    <m:sSub>
                      <m:sSubPr>
                        <m:ctrlPr>
                          <a:rPr lang="zh-CN" altLang="zh-CN" sz="3200"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𝑞</m:t>
                        </m:r>
                      </m:e>
                      <m: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𝑣𝑘</m:t>
                        </m:r>
                      </m:sub>
                    </m:sSub>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𝑑</m:t>
                            </m:r>
                          </m:sub>
                        </m:sSub>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𝑄</m:t>
                            </m:r>
                          </m:e>
                          <m: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𝑣𝑖</m:t>
                            </m:r>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𝑘</m:t>
                            </m:r>
                          </m:sub>
                        </m:sSub>
                      </m:num>
                      <m:den>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+1.4</m:t>
                        </m:r>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𝑏</m:t>
                            </m:r>
                          </m:e>
                          <m: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+1.4</m:t>
                        </m:r>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m:t>
                        </m:r>
                      </m:den>
                    </m:f>
                  </m:oMath>
                </a14:m>
                <a:r>
                  <a:rPr lang="en-US" altLang="zh-CN" sz="3200">
                    <a:effectLst/>
                    <a:latin typeface="Cambria Math" panose="02040503050406030204" pitchFamily="18" charset="0"/>
                    <a:ea typeface="宋体" panose="02010600030101010101" pitchFamily="2" charset="-122"/>
                    <a:cs typeface="Times New Roman" panose="02020603050405020304" pitchFamily="18" charset="0"/>
                  </a:rPr>
                  <a:t> </a:t>
                </a:r>
                <a:endParaRPr lang="zh-CN" altLang="zh-CN" sz="3200">
                  <a:effectLst/>
                  <a:latin typeface="Cambria Math" panose="02040503050406030204" pitchFamily="18" charset="0"/>
                  <a:ea typeface="宋体" panose="02010600030101010101" pitchFamily="2" charset="-122"/>
                  <a:cs typeface="Times New Roman" panose="02020603050405020304" pitchFamily="18" charset="0"/>
                </a:endParaRPr>
              </a:p>
              <a:p>
                <a:pPr algn="just">
                  <a:lnSpc>
                    <a:spcPct val="150000"/>
                  </a:lnSpc>
                </a:pPr>
                <a:r>
                  <a:rPr lang="zh-CN" altLang="zh-CN" sz="3200">
                    <a:effectLst/>
                    <a:latin typeface="微软雅黑" panose="020B0503020204020204" pitchFamily="34" charset="-122"/>
                    <a:ea typeface="微软雅黑" panose="020B0503020204020204" pitchFamily="34" charset="-122"/>
                  </a:rPr>
                  <a:t>式中：</a:t>
                </a:r>
              </a:p>
              <a:p>
                <a:pPr indent="266700" algn="just">
                  <a:lnSpc>
                    <a:spcPct val="150000"/>
                  </a:lnSpc>
                </a:pPr>
                <a14:m>
                  <m:oMath xmlns:m="http://schemas.openxmlformats.org/officeDocument/2006/math">
                    <m:sSub>
                      <m:sSubPr>
                        <m:ctrlPr>
                          <a:rPr lang="zh-CN" altLang="zh-CN" sz="3200" i="1">
                            <a:effectLst/>
                            <a:latin typeface="Cambria Math" panose="02040503050406030204" pitchFamily="18" charset="0"/>
                            <a:ea typeface="Cambria Math" panose="02040503050406030204" pitchFamily="18" charset="0"/>
                          </a:rPr>
                        </m:ctrlPr>
                      </m:sSubPr>
                      <m:e>
                        <m:r>
                          <a:rPr lang="en-US" altLang="zh-CN" sz="3200" i="1">
                            <a:effectLst/>
                            <a:latin typeface="Cambria Math" panose="02040503050406030204" pitchFamily="18" charset="0"/>
                            <a:ea typeface="宋体" panose="02010600030101010101" pitchFamily="2" charset="-122"/>
                          </a:rPr>
                          <m:t>𝑞</m:t>
                        </m:r>
                      </m:e>
                      <m:sub>
                        <m:r>
                          <a:rPr lang="en-US" altLang="zh-CN" sz="3200" i="1">
                            <a:effectLst/>
                            <a:latin typeface="Cambria Math" panose="02040503050406030204" pitchFamily="18" charset="0"/>
                            <a:ea typeface="宋体" panose="02010600030101010101" pitchFamily="2" charset="-122"/>
                          </a:rPr>
                          <m:t>𝑣𝑘</m:t>
                        </m:r>
                      </m:sub>
                    </m:sSub>
                  </m:oMath>
                </a14:m>
                <a:r>
                  <a:rPr lang="zh-CN" altLang="zh-CN" sz="3200">
                    <a:effectLst/>
                    <a:latin typeface="微软雅黑" panose="020B0503020204020204" pitchFamily="34" charset="-122"/>
                    <a:ea typeface="微软雅黑" panose="020B0503020204020204" pitchFamily="34" charset="-122"/>
                  </a:rPr>
                  <a:t>——车轮产生的压力对管顶产生的垂直压力标准值</a:t>
                </a:r>
                <a:r>
                  <a:rPr lang="en-US" altLang="zh-CN" sz="3200">
                    <a:effectLst/>
                    <a:latin typeface="微软雅黑" panose="020B0503020204020204" pitchFamily="34" charset="-122"/>
                    <a:ea typeface="微软雅黑" panose="020B0503020204020204" pitchFamily="34" charset="-122"/>
                  </a:rPr>
                  <a:t>(kN/m</a:t>
                </a:r>
                <a:r>
                  <a:rPr lang="en-US" altLang="zh-CN" sz="3200" baseline="30000">
                    <a:effectLst/>
                    <a:latin typeface="微软雅黑" panose="020B0503020204020204" pitchFamily="34" charset="-122"/>
                    <a:ea typeface="微软雅黑" panose="020B0503020204020204" pitchFamily="34" charset="-122"/>
                  </a:rPr>
                  <a:t>2</a:t>
                </a:r>
                <a:r>
                  <a:rPr lang="en-US" altLang="zh-CN" sz="3200">
                    <a:effectLst/>
                    <a:latin typeface="微软雅黑" panose="020B0503020204020204" pitchFamily="34" charset="-122"/>
                    <a:ea typeface="微软雅黑" panose="020B0503020204020204" pitchFamily="34" charset="-122"/>
                  </a:rPr>
                  <a:t>)</a:t>
                </a:r>
                <a:r>
                  <a:rPr lang="zh-CN" altLang="zh-CN" sz="3200">
                    <a:effectLst/>
                    <a:latin typeface="微软雅黑" panose="020B0503020204020204" pitchFamily="34" charset="-122"/>
                    <a:ea typeface="微软雅黑" panose="020B0503020204020204" pitchFamily="34" charset="-122"/>
                  </a:rPr>
                  <a:t>；</a:t>
                </a:r>
              </a:p>
              <a:p>
                <a:pPr indent="266700" algn="just">
                  <a:lnSpc>
                    <a:spcPct val="150000"/>
                  </a:lnSpc>
                </a:pPr>
                <a14:m>
                  <m:oMath xmlns:m="http://schemas.openxmlformats.org/officeDocument/2006/math">
                    <m:sSub>
                      <m:sSubPr>
                        <m:ctrlPr>
                          <a:rPr lang="zh-CN" altLang="zh-CN" sz="3200" i="1">
                            <a:effectLst/>
                            <a:latin typeface="Cambria Math" panose="02040503050406030204" pitchFamily="18" charset="0"/>
                            <a:ea typeface="Cambria Math" panose="02040503050406030204" pitchFamily="18" charset="0"/>
                          </a:rPr>
                        </m:ctrlPr>
                      </m:sSubPr>
                      <m:e>
                        <m:r>
                          <a:rPr lang="en-US" altLang="zh-CN" sz="3200" i="1">
                            <a:effectLst/>
                            <a:latin typeface="Cambria Math" panose="02040503050406030204" pitchFamily="18" charset="0"/>
                            <a:ea typeface="宋体" panose="02010600030101010101" pitchFamily="2" charset="-122"/>
                          </a:rPr>
                          <m:t>𝑄</m:t>
                        </m:r>
                      </m:e>
                      <m:sub>
                        <m:r>
                          <a:rPr lang="en-US" altLang="zh-CN" sz="3200" i="1">
                            <a:effectLst/>
                            <a:latin typeface="Cambria Math" panose="02040503050406030204" pitchFamily="18" charset="0"/>
                            <a:ea typeface="宋体" panose="02010600030101010101" pitchFamily="2" charset="-122"/>
                          </a:rPr>
                          <m:t>𝑣𝑖</m:t>
                        </m:r>
                        <m:r>
                          <a:rPr lang="en-US" altLang="zh-CN" sz="3200" i="1">
                            <a:effectLst/>
                            <a:latin typeface="Cambria Math" panose="02040503050406030204" pitchFamily="18" charset="0"/>
                            <a:ea typeface="宋体" panose="02010600030101010101" pitchFamily="2" charset="-122"/>
                          </a:rPr>
                          <m:t>,</m:t>
                        </m:r>
                        <m:r>
                          <a:rPr lang="en-US" altLang="zh-CN" sz="3200" i="1">
                            <a:effectLst/>
                            <a:latin typeface="Cambria Math" panose="02040503050406030204" pitchFamily="18" charset="0"/>
                            <a:ea typeface="宋体" panose="02010600030101010101" pitchFamily="2" charset="-122"/>
                          </a:rPr>
                          <m:t>𝑘</m:t>
                        </m:r>
                      </m:sub>
                    </m:sSub>
                  </m:oMath>
                </a14:m>
                <a:r>
                  <a:rPr lang="zh-CN" altLang="zh-CN" sz="3200">
                    <a:effectLst/>
                    <a:latin typeface="微软雅黑" panose="020B0503020204020204" pitchFamily="34" charset="-122"/>
                    <a:ea typeface="微软雅黑" panose="020B0503020204020204" pitchFamily="34" charset="-122"/>
                  </a:rPr>
                  <a:t>——</a:t>
                </a:r>
                <a:r>
                  <a:rPr lang="en-US" altLang="zh-CN" sz="3200">
                    <a:effectLst/>
                    <a:latin typeface="微软雅黑" panose="020B0503020204020204" pitchFamily="34" charset="-122"/>
                    <a:ea typeface="微软雅黑" panose="020B0503020204020204" pitchFamily="34" charset="-122"/>
                  </a:rPr>
                  <a:t>i</a:t>
                </a:r>
                <a:r>
                  <a:rPr lang="zh-CN" altLang="zh-CN" sz="3200">
                    <a:effectLst/>
                    <a:latin typeface="微软雅黑" panose="020B0503020204020204" pitchFamily="34" charset="-122"/>
                    <a:ea typeface="微软雅黑" panose="020B0503020204020204" pitchFamily="34" charset="-122"/>
                  </a:rPr>
                  <a:t>个车轮单轮压标准值，</a:t>
                </a:r>
                <a:r>
                  <a:rPr lang="en-US" altLang="zh-CN" sz="3200">
                    <a:effectLst/>
                    <a:latin typeface="微软雅黑" panose="020B0503020204020204" pitchFamily="34" charset="-122"/>
                    <a:ea typeface="微软雅黑" panose="020B0503020204020204" pitchFamily="34" charset="-122"/>
                  </a:rPr>
                  <a:t>kN</a:t>
                </a:r>
                <a:r>
                  <a:rPr lang="zh-CN" altLang="zh-CN" sz="3200">
                    <a:effectLst/>
                    <a:latin typeface="微软雅黑" panose="020B0503020204020204" pitchFamily="34" charset="-122"/>
                    <a:ea typeface="微软雅黑" panose="020B0503020204020204" pitchFamily="34" charset="-122"/>
                  </a:rPr>
                  <a:t>；</a:t>
                </a:r>
              </a:p>
              <a:p>
                <a:pPr indent="266700" algn="just">
                  <a:lnSpc>
                    <a:spcPct val="150000"/>
                  </a:lnSpc>
                </a:pPr>
                <a14:m>
                  <m:oMath xmlns:m="http://schemas.openxmlformats.org/officeDocument/2006/math">
                    <m:sSub>
                      <m:sSubPr>
                        <m:ctrlPr>
                          <a:rPr lang="zh-CN" altLang="zh-CN" sz="3200" i="1">
                            <a:effectLst/>
                            <a:latin typeface="Cambria Math" panose="02040503050406030204" pitchFamily="18" charset="0"/>
                            <a:ea typeface="Cambria Math" panose="02040503050406030204" pitchFamily="18" charset="0"/>
                          </a:rPr>
                        </m:ctrlPr>
                      </m:sSubPr>
                      <m:e>
                        <m:r>
                          <a:rPr lang="en-US" altLang="zh-CN" sz="3200" i="1">
                            <a:effectLst/>
                            <a:latin typeface="Cambria Math" panose="02040503050406030204" pitchFamily="18" charset="0"/>
                            <a:ea typeface="宋体" panose="02010600030101010101" pitchFamily="2" charset="-122"/>
                          </a:rPr>
                          <m:t>𝑎</m:t>
                        </m:r>
                      </m:e>
                      <m:sub>
                        <m:r>
                          <a:rPr lang="en-US" altLang="zh-CN" sz="3200" i="1">
                            <a:effectLst/>
                            <a:latin typeface="Cambria Math" panose="02040503050406030204" pitchFamily="18" charset="0"/>
                            <a:ea typeface="宋体" panose="02010600030101010101" pitchFamily="2" charset="-122"/>
                          </a:rPr>
                          <m:t>𝑖</m:t>
                        </m:r>
                      </m:sub>
                    </m:sSub>
                  </m:oMath>
                </a14:m>
                <a:r>
                  <a:rPr lang="zh-CN" altLang="zh-CN" sz="3200">
                    <a:effectLst/>
                    <a:latin typeface="微软雅黑" panose="020B0503020204020204" pitchFamily="34" charset="-122"/>
                    <a:ea typeface="微软雅黑" panose="020B0503020204020204" pitchFamily="34" charset="-122"/>
                  </a:rPr>
                  <a:t>——</a:t>
                </a:r>
                <a:r>
                  <a:rPr lang="en-US" altLang="zh-CN" sz="3200">
                    <a:effectLst/>
                    <a:latin typeface="微软雅黑" panose="020B0503020204020204" pitchFamily="34" charset="-122"/>
                    <a:ea typeface="微软雅黑" panose="020B0503020204020204" pitchFamily="34" charset="-122"/>
                  </a:rPr>
                  <a:t>i</a:t>
                </a:r>
                <a:r>
                  <a:rPr lang="zh-CN" altLang="zh-CN" sz="3200">
                    <a:effectLst/>
                    <a:latin typeface="微软雅黑" panose="020B0503020204020204" pitchFamily="34" charset="-122"/>
                    <a:ea typeface="微软雅黑" panose="020B0503020204020204" pitchFamily="34" charset="-122"/>
                  </a:rPr>
                  <a:t>个车轮的着地分布长度，</a:t>
                </a:r>
                <a:r>
                  <a:rPr lang="en-US" altLang="zh-CN" sz="3200">
                    <a:effectLst/>
                    <a:latin typeface="微软雅黑" panose="020B0503020204020204" pitchFamily="34" charset="-122"/>
                    <a:ea typeface="微软雅黑" panose="020B0503020204020204" pitchFamily="34" charset="-122"/>
                  </a:rPr>
                  <a:t>m</a:t>
                </a:r>
                <a:r>
                  <a:rPr lang="zh-CN" altLang="zh-CN" sz="3200">
                    <a:effectLst/>
                    <a:latin typeface="微软雅黑" panose="020B0503020204020204" pitchFamily="34" charset="-122"/>
                    <a:ea typeface="微软雅黑" panose="020B0503020204020204" pitchFamily="34" charset="-122"/>
                  </a:rPr>
                  <a:t>；</a:t>
                </a:r>
              </a:p>
              <a:p>
                <a:pPr indent="266700" algn="just">
                  <a:lnSpc>
                    <a:spcPct val="150000"/>
                  </a:lnSpc>
                </a:pPr>
                <a14:m>
                  <m:oMath xmlns:m="http://schemas.openxmlformats.org/officeDocument/2006/math">
                    <m:sSub>
                      <m:sSubPr>
                        <m:ctrlPr>
                          <a:rPr lang="zh-CN" altLang="zh-CN" sz="3200" i="1">
                            <a:effectLst/>
                            <a:latin typeface="Cambria Math" panose="02040503050406030204" pitchFamily="18" charset="0"/>
                            <a:ea typeface="Cambria Math" panose="02040503050406030204" pitchFamily="18" charset="0"/>
                          </a:rPr>
                        </m:ctrlPr>
                      </m:sSubPr>
                      <m:e>
                        <m:r>
                          <a:rPr lang="en-US" altLang="zh-CN" sz="3200" i="1">
                            <a:effectLst/>
                            <a:latin typeface="Cambria Math" panose="02040503050406030204" pitchFamily="18" charset="0"/>
                            <a:ea typeface="宋体" panose="02010600030101010101" pitchFamily="2" charset="-122"/>
                          </a:rPr>
                          <m:t>𝑏</m:t>
                        </m:r>
                      </m:e>
                      <m:sub>
                        <m:r>
                          <a:rPr lang="en-US" altLang="zh-CN" sz="3200" i="1">
                            <a:effectLst/>
                            <a:latin typeface="Cambria Math" panose="02040503050406030204" pitchFamily="18" charset="0"/>
                            <a:ea typeface="宋体" panose="02010600030101010101" pitchFamily="2" charset="-122"/>
                          </a:rPr>
                          <m:t>𝑖</m:t>
                        </m:r>
                      </m:sub>
                    </m:sSub>
                  </m:oMath>
                </a14:m>
                <a:r>
                  <a:rPr lang="zh-CN" altLang="zh-CN" sz="3200">
                    <a:effectLst/>
                    <a:latin typeface="微软雅黑" panose="020B0503020204020204" pitchFamily="34" charset="-122"/>
                    <a:ea typeface="微软雅黑" panose="020B0503020204020204" pitchFamily="34" charset="-122"/>
                  </a:rPr>
                  <a:t>——</a:t>
                </a:r>
                <a:r>
                  <a:rPr lang="en-US" altLang="zh-CN" sz="3200">
                    <a:effectLst/>
                    <a:latin typeface="微软雅黑" panose="020B0503020204020204" pitchFamily="34" charset="-122"/>
                    <a:ea typeface="微软雅黑" panose="020B0503020204020204" pitchFamily="34" charset="-122"/>
                  </a:rPr>
                  <a:t>i</a:t>
                </a:r>
                <a:r>
                  <a:rPr lang="zh-CN" altLang="zh-CN" sz="3200">
                    <a:effectLst/>
                    <a:latin typeface="微软雅黑" panose="020B0503020204020204" pitchFamily="34" charset="-122"/>
                    <a:ea typeface="微软雅黑" panose="020B0503020204020204" pitchFamily="34" charset="-122"/>
                  </a:rPr>
                  <a:t>个车轮的着地分布宽度，</a:t>
                </a:r>
                <a:r>
                  <a:rPr lang="en-US" altLang="zh-CN" sz="3200">
                    <a:effectLst/>
                    <a:latin typeface="微软雅黑" panose="020B0503020204020204" pitchFamily="34" charset="-122"/>
                    <a:ea typeface="微软雅黑" panose="020B0503020204020204" pitchFamily="34" charset="-122"/>
                  </a:rPr>
                  <a:t>m</a:t>
                </a:r>
                <a:r>
                  <a:rPr lang="zh-CN" altLang="zh-CN" sz="3200">
                    <a:effectLst/>
                    <a:latin typeface="微软雅黑" panose="020B0503020204020204" pitchFamily="34" charset="-122"/>
                    <a:ea typeface="微软雅黑" panose="020B0503020204020204" pitchFamily="34" charset="-122"/>
                  </a:rPr>
                  <a:t>；</a:t>
                </a:r>
              </a:p>
              <a:p>
                <a:pPr indent="266700" algn="just">
                  <a:lnSpc>
                    <a:spcPct val="150000"/>
                  </a:lnSpc>
                </a:pPr>
                <a:r>
                  <a:rPr lang="en-US" altLang="zh-CN" sz="3200">
                    <a:effectLst/>
                    <a:latin typeface="微软雅黑" panose="020B0503020204020204" pitchFamily="34" charset="-122"/>
                    <a:ea typeface="微软雅黑" panose="020B0503020204020204" pitchFamily="34" charset="-122"/>
                  </a:rPr>
                  <a:t>H</a:t>
                </a:r>
                <a:r>
                  <a:rPr lang="zh-CN" altLang="zh-CN" sz="3200">
                    <a:effectLst/>
                    <a:latin typeface="微软雅黑" panose="020B0503020204020204" pitchFamily="34" charset="-122"/>
                    <a:ea typeface="微软雅黑" panose="020B0503020204020204" pitchFamily="34" charset="-122"/>
                  </a:rPr>
                  <a:t>——车轮所在地面至管顶的深度，</a:t>
                </a:r>
                <a:r>
                  <a:rPr lang="en-US" altLang="zh-CN" sz="3200">
                    <a:effectLst/>
                    <a:latin typeface="微软雅黑" panose="020B0503020204020204" pitchFamily="34" charset="-122"/>
                    <a:ea typeface="微软雅黑" panose="020B0503020204020204" pitchFamily="34" charset="-122"/>
                  </a:rPr>
                  <a:t>m</a:t>
                </a:r>
                <a:r>
                  <a:rPr lang="zh-CN" altLang="zh-CN" sz="3200">
                    <a:effectLst/>
                    <a:latin typeface="微软雅黑" panose="020B0503020204020204" pitchFamily="34" charset="-122"/>
                    <a:ea typeface="微软雅黑" panose="020B0503020204020204" pitchFamily="34" charset="-122"/>
                  </a:rPr>
                  <a:t>；</a:t>
                </a:r>
              </a:p>
              <a:p>
                <a14:m>
                  <m:oMath xmlns:m="http://schemas.openxmlformats.org/officeDocument/2006/math">
                    <m:sSub>
                      <m:sSubPr>
                        <m:ctrlPr>
                          <a:rPr lang="zh-CN" altLang="zh-CN" sz="3200" i="1">
                            <a:effectLst/>
                            <a:latin typeface="Cambria Math" panose="02040503050406030204" pitchFamily="18" charset="0"/>
                            <a:ea typeface="Cambria Math" panose="02040503050406030204" pitchFamily="18" charset="0"/>
                          </a:rPr>
                        </m:ctrlPr>
                      </m:sSubPr>
                      <m:e>
                        <m:r>
                          <a:rPr lang="en-US" altLang="zh-CN" sz="3200" b="0" i="1" smtClean="0">
                            <a:effectLst/>
                            <a:latin typeface="Cambria Math" panose="02040503050406030204" pitchFamily="18" charset="0"/>
                            <a:ea typeface="Cambria Math" panose="02040503050406030204" pitchFamily="18" charset="0"/>
                          </a:rPr>
                          <m:t>   </m:t>
                        </m:r>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𝑑</m:t>
                        </m:r>
                      </m:sub>
                    </m:sSub>
                  </m:oMath>
                </a14:m>
                <a:r>
                  <a:rPr lang="zh-CN" altLang="zh-CN" sz="3200">
                    <a:effectLst/>
                    <a:latin typeface="微软雅黑" panose="020B0503020204020204" pitchFamily="34" charset="-122"/>
                    <a:ea typeface="微软雅黑" panose="020B0503020204020204" pitchFamily="34" charset="-122"/>
                    <a:cs typeface="Times New Roman" panose="02020603050405020304" pitchFamily="18" charset="0"/>
                  </a:rPr>
                  <a:t>——动力系数</a:t>
                </a:r>
                <a:r>
                  <a:rPr lang="zh-CN" altLang="en-US" sz="3200">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3200">
                  <a:latin typeface="微软雅黑" panose="020B0503020204020204" pitchFamily="34" charset="-122"/>
                  <a:ea typeface="微软雅黑" panose="020B0503020204020204" pitchFamily="34" charset="-122"/>
                </a:endParaRPr>
              </a:p>
            </p:txBody>
          </p:sp>
        </mc:Choice>
        <mc:Fallback xmlns="">
          <p:sp>
            <p:nvSpPr>
              <p:cNvPr id="22" name="文本框 21">
                <a:extLst>
                  <a:ext uri="{FF2B5EF4-FFF2-40B4-BE49-F238E27FC236}">
                    <a16:creationId xmlns:a16="http://schemas.microsoft.com/office/drawing/2014/main" id="{F8AEE6B8-99BA-3E6B-5398-AC45D371F3F4}"/>
                  </a:ext>
                </a:extLst>
              </p:cNvPr>
              <p:cNvSpPr txBox="1">
                <a:spLocks noRot="1" noChangeAspect="1" noMove="1" noResize="1" noEditPoints="1" noAdjustHandles="1" noChangeArrowheads="1" noChangeShapeType="1" noTextEdit="1"/>
              </p:cNvSpPr>
              <p:nvPr/>
            </p:nvSpPr>
            <p:spPr>
              <a:xfrm>
                <a:off x="11709640" y="5043032"/>
                <a:ext cx="12354560" cy="6219716"/>
              </a:xfrm>
              <a:prstGeom prst="rect">
                <a:avLst/>
              </a:prstGeom>
              <a:blipFill>
                <a:blip r:embed="rId5"/>
                <a:stretch>
                  <a:fillRect l="-1283" b="-225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7711329"/>
      </p:ext>
    </p:extLst>
  </p:cSld>
  <p:clrMapOvr>
    <a:masterClrMapping/>
  </p:clrMapOvr>
  <mc:AlternateContent xmlns:mc="http://schemas.openxmlformats.org/markup-compatibility/2006">
    <mc:Choice xmlns:p14="http://schemas.microsoft.com/office/powerpoint/2010/main" Requires="p14">
      <p:transition spd="slow" p14:dur="2000" advTm="15275"/>
    </mc:Choice>
    <mc:Fallback>
      <p:transition spd="slow" advTm="1527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302" name="image 302"/>
          <p:cNvPicPr>
            <a:picLocks noChangeAspect="1"/>
          </p:cNvPicPr>
          <p:nvPr/>
        </p:nvPicPr>
        <p:blipFill>
          <a:blip r:embed="rId2"/>
          <a:srcRect/>
          <a:stretch>
            <a:fillRect/>
          </a:stretch>
        </p:blipFill>
        <p:spPr>
          <a:xfrm>
            <a:off x="3327400" y="3848100"/>
            <a:ext cx="6273800" cy="6007100"/>
          </a:xfrm>
          <a:prstGeom prst="rect">
            <a:avLst/>
          </a:prstGeom>
        </p:spPr>
      </p:pic>
      <p:sp>
        <p:nvSpPr>
          <p:cNvPr id="303" name="Object 303"/>
          <p:cNvSpPr txBox="1"/>
          <p:nvPr/>
        </p:nvSpPr>
        <p:spPr>
          <a:xfrm>
            <a:off x="4152900" y="8108950"/>
            <a:ext cx="4397660" cy="915120"/>
          </a:xfrm>
          <a:prstGeom prst="rect">
            <a:avLst/>
          </a:prstGeom>
        </p:spPr>
        <p:txBody>
          <a:bodyPr vert="horz" lIns="0" tIns="0" rIns="0" bIns="0" rtlCol="0" anchor="t" anchorCtr="0">
            <a:noAutofit/>
          </a:bodyPr>
          <a:lstStyle/>
          <a:p>
            <a:pPr algn="l">
              <a:lnSpc>
                <a:spcPct val="100000"/>
              </a:lnSpc>
            </a:pPr>
            <a:r>
              <a:rPr lang="zh-CN" sz="6000" b="0" i="0" dirty="0">
                <a:solidFill>
                  <a:srgbClr val="FFFFFF"/>
                </a:solidFill>
                <a:latin typeface="Microsoft YaHei UI" panose="020B0503020204020204" pitchFamily="34" charset="-122"/>
                <a:ea typeface="Microsoft YaHei UI" panose="020B0503020204020204" pitchFamily="34" charset="-122"/>
              </a:rPr>
              <a:t>Content</a:t>
            </a:r>
            <a:endParaRPr lang="zh-CN" altLang="en-US">
              <a:latin typeface="Microsoft YaHei UI" panose="020B0503020204020204" pitchFamily="34" charset="-122"/>
              <a:ea typeface="Microsoft YaHei UI" panose="020B0503020204020204" pitchFamily="34" charset="-122"/>
            </a:endParaRPr>
          </a:p>
        </p:txBody>
      </p:sp>
      <p:sp>
        <p:nvSpPr>
          <p:cNvPr id="304" name="Object 304"/>
          <p:cNvSpPr txBox="1"/>
          <p:nvPr/>
        </p:nvSpPr>
        <p:spPr>
          <a:xfrm>
            <a:off x="4152900" y="6809739"/>
            <a:ext cx="4270560" cy="1093060"/>
          </a:xfrm>
          <a:prstGeom prst="rect">
            <a:avLst/>
          </a:prstGeom>
        </p:spPr>
        <p:txBody>
          <a:bodyPr vert="horz" lIns="0" tIns="0" rIns="0" bIns="0" rtlCol="0" anchor="t" anchorCtr="0">
            <a:noAutofit/>
          </a:bodyPr>
          <a:lstStyle/>
          <a:p>
            <a:pPr algn="l">
              <a:lnSpc>
                <a:spcPct val="100000"/>
              </a:lnSpc>
            </a:pPr>
            <a:r>
              <a:rPr lang="zh-CN" sz="7200" b="0" i="0" spc="1440" dirty="0">
                <a:solidFill>
                  <a:srgbClr val="FFFFFF"/>
                </a:solidFill>
                <a:latin typeface="Microsoft YaHei UI" panose="020B0503020204020204" pitchFamily="34" charset="-122"/>
                <a:ea typeface="Microsoft YaHei UI" panose="020B0503020204020204" pitchFamily="34" charset="-122"/>
              </a:rPr>
              <a:t>目录</a:t>
            </a:r>
            <a:endParaRPr lang="zh-CN" altLang="en-US">
              <a:latin typeface="Microsoft YaHei UI" panose="020B0503020204020204" pitchFamily="34" charset="-122"/>
              <a:ea typeface="Microsoft YaHei UI" panose="020B0503020204020204" pitchFamily="34" charset="-122"/>
            </a:endParaRPr>
          </a:p>
        </p:txBody>
      </p:sp>
      <p:pic>
        <p:nvPicPr>
          <p:cNvPr id="9305" name="image 305"/>
          <p:cNvPicPr>
            <a:picLocks noChangeAspect="1"/>
          </p:cNvPicPr>
          <p:nvPr/>
        </p:nvPicPr>
        <p:blipFill>
          <a:blip r:embed="rId3"/>
          <a:srcRect/>
          <a:stretch>
            <a:fillRect/>
          </a:stretch>
        </p:blipFill>
        <p:spPr>
          <a:xfrm>
            <a:off x="4127500" y="6210300"/>
            <a:ext cx="4305300" cy="101600"/>
          </a:xfrm>
          <a:prstGeom prst="rect">
            <a:avLst/>
          </a:prstGeom>
        </p:spPr>
      </p:pic>
      <p:pic>
        <p:nvPicPr>
          <p:cNvPr id="9306" name="image 306"/>
          <p:cNvPicPr>
            <a:picLocks noChangeAspect="1"/>
          </p:cNvPicPr>
          <p:nvPr/>
        </p:nvPicPr>
        <p:blipFill>
          <a:blip r:embed="rId4"/>
          <a:srcRect/>
          <a:stretch>
            <a:fillRect/>
          </a:stretch>
        </p:blipFill>
        <p:spPr>
          <a:xfrm>
            <a:off x="4140200" y="4572000"/>
            <a:ext cx="941940" cy="920393"/>
          </a:xfrm>
          <a:prstGeom prst="rect">
            <a:avLst/>
          </a:prstGeom>
        </p:spPr>
      </p:pic>
      <p:sp>
        <p:nvSpPr>
          <p:cNvPr id="307" name="Object 307"/>
          <p:cNvSpPr txBox="1"/>
          <p:nvPr/>
        </p:nvSpPr>
        <p:spPr>
          <a:xfrm>
            <a:off x="10833100" y="3725166"/>
            <a:ext cx="1652300" cy="1461650"/>
          </a:xfrm>
          <a:prstGeom prst="rect">
            <a:avLst/>
          </a:prstGeom>
        </p:spPr>
        <p:txBody>
          <a:bodyPr vert="horz" lIns="0" tIns="0" rIns="0" bIns="0" rtlCol="0" anchor="t" anchorCtr="0">
            <a:noAutofit/>
          </a:bodyPr>
          <a:lstStyle/>
          <a:p>
            <a:pPr algn="l">
              <a:lnSpc>
                <a:spcPct val="100000"/>
              </a:lnSpc>
            </a:pPr>
            <a:r>
              <a:rPr lang="zh-CN" sz="9600" b="0" i="0" spc="848" dirty="0">
                <a:solidFill>
                  <a:srgbClr val="2984FF"/>
                </a:solidFill>
                <a:latin typeface="Microsoft YaHei UI" panose="020B0503020204020204" pitchFamily="34" charset="-122"/>
                <a:ea typeface="Microsoft YaHei UI" panose="020B0503020204020204" pitchFamily="34" charset="-122"/>
              </a:rPr>
              <a:t>01</a:t>
            </a:r>
            <a:endParaRPr lang="zh-CN" altLang="en-US">
              <a:latin typeface="Microsoft YaHei UI" panose="020B0503020204020204" pitchFamily="34" charset="-122"/>
              <a:ea typeface="Microsoft YaHei UI" panose="020B0503020204020204" pitchFamily="34" charset="-122"/>
            </a:endParaRPr>
          </a:p>
        </p:txBody>
      </p:sp>
      <p:sp>
        <p:nvSpPr>
          <p:cNvPr id="308" name="Object 308"/>
          <p:cNvSpPr txBox="1"/>
          <p:nvPr/>
        </p:nvSpPr>
        <p:spPr>
          <a:xfrm>
            <a:off x="10833100" y="6061966"/>
            <a:ext cx="1639590" cy="1461650"/>
          </a:xfrm>
          <a:prstGeom prst="rect">
            <a:avLst/>
          </a:prstGeom>
        </p:spPr>
        <p:txBody>
          <a:bodyPr vert="horz" lIns="0" tIns="0" rIns="0" bIns="0" rtlCol="0" anchor="t" anchorCtr="0">
            <a:noAutofit/>
          </a:bodyPr>
          <a:lstStyle/>
          <a:p>
            <a:pPr algn="l">
              <a:lnSpc>
                <a:spcPct val="100000"/>
              </a:lnSpc>
            </a:pPr>
            <a:r>
              <a:rPr lang="zh-CN" sz="9600" b="0" i="0" dirty="0">
                <a:solidFill>
                  <a:srgbClr val="2984FF"/>
                </a:solidFill>
                <a:latin typeface="Microsoft YaHei UI" panose="020B0503020204020204" pitchFamily="34" charset="-122"/>
                <a:ea typeface="Microsoft YaHei UI" panose="020B0503020204020204" pitchFamily="34" charset="-122"/>
              </a:rPr>
              <a:t>02</a:t>
            </a:r>
            <a:endParaRPr lang="zh-CN" altLang="en-US">
              <a:latin typeface="Microsoft YaHei UI" panose="020B0503020204020204" pitchFamily="34" charset="-122"/>
              <a:ea typeface="Microsoft YaHei UI" panose="020B0503020204020204" pitchFamily="34" charset="-122"/>
            </a:endParaRPr>
          </a:p>
        </p:txBody>
      </p:sp>
      <p:sp>
        <p:nvSpPr>
          <p:cNvPr id="309" name="Object 309"/>
          <p:cNvSpPr txBox="1"/>
          <p:nvPr/>
        </p:nvSpPr>
        <p:spPr>
          <a:xfrm>
            <a:off x="10833100" y="8386066"/>
            <a:ext cx="1639590" cy="1461650"/>
          </a:xfrm>
          <a:prstGeom prst="rect">
            <a:avLst/>
          </a:prstGeom>
        </p:spPr>
        <p:txBody>
          <a:bodyPr vert="horz" lIns="0" tIns="0" rIns="0" bIns="0" rtlCol="0" anchor="t" anchorCtr="0">
            <a:noAutofit/>
          </a:bodyPr>
          <a:lstStyle/>
          <a:p>
            <a:pPr algn="l">
              <a:lnSpc>
                <a:spcPct val="100000"/>
              </a:lnSpc>
            </a:pPr>
            <a:r>
              <a:rPr lang="zh-CN" sz="9600" b="0" i="0" dirty="0">
                <a:solidFill>
                  <a:srgbClr val="2984FF"/>
                </a:solidFill>
                <a:latin typeface="Microsoft YaHei UI" panose="020B0503020204020204" pitchFamily="34" charset="-122"/>
                <a:ea typeface="Microsoft YaHei UI" panose="020B0503020204020204" pitchFamily="34" charset="-122"/>
              </a:rPr>
              <a:t>03</a:t>
            </a:r>
            <a:endParaRPr lang="zh-CN" altLang="en-US">
              <a:latin typeface="Microsoft YaHei UI" panose="020B0503020204020204" pitchFamily="34" charset="-122"/>
              <a:ea typeface="Microsoft YaHei UI" panose="020B0503020204020204" pitchFamily="34" charset="-122"/>
            </a:endParaRPr>
          </a:p>
        </p:txBody>
      </p:sp>
      <p:sp>
        <p:nvSpPr>
          <p:cNvPr id="3010" name="Object 3010"/>
          <p:cNvSpPr txBox="1"/>
          <p:nvPr/>
        </p:nvSpPr>
        <p:spPr>
          <a:xfrm>
            <a:off x="12547600" y="3832860"/>
            <a:ext cx="7003210" cy="737179"/>
          </a:xfrm>
          <a:prstGeom prst="rect">
            <a:avLst/>
          </a:prstGeom>
        </p:spPr>
        <p:txBody>
          <a:bodyPr vert="horz" lIns="0" tIns="0" rIns="0" bIns="0" rtlCol="0" anchor="t" anchorCtr="0">
            <a:noAutofit/>
          </a:bodyPr>
          <a:lstStyle/>
          <a:p>
            <a:pPr algn="l">
              <a:lnSpc>
                <a:spcPct val="100000"/>
              </a:lnSpc>
            </a:pPr>
            <a:r>
              <a:rPr lang="zh-CN" sz="4800" b="1" i="0" spc="480" dirty="0">
                <a:solidFill>
                  <a:srgbClr val="313131"/>
                </a:solidFill>
                <a:latin typeface="Microsoft YaHei UI" panose="020B0503020204020204" pitchFamily="34" charset="-122"/>
                <a:ea typeface="Microsoft YaHei UI" panose="020B0503020204020204" pitchFamily="34" charset="-122"/>
              </a:rPr>
              <a:t>研究背景与意义</a:t>
            </a:r>
            <a:endParaRPr lang="zh-CN" altLang="en-US" b="1" dirty="0">
              <a:latin typeface="Microsoft YaHei UI" panose="020B0503020204020204" pitchFamily="34" charset="-122"/>
              <a:ea typeface="Microsoft YaHei UI" panose="020B0503020204020204" pitchFamily="34" charset="-122"/>
            </a:endParaRPr>
          </a:p>
        </p:txBody>
      </p:sp>
      <p:sp>
        <p:nvSpPr>
          <p:cNvPr id="3011" name="Object 3011"/>
          <p:cNvSpPr txBox="1"/>
          <p:nvPr/>
        </p:nvSpPr>
        <p:spPr>
          <a:xfrm>
            <a:off x="12547600" y="4638675"/>
            <a:ext cx="10358650" cy="381300"/>
          </a:xfrm>
          <a:prstGeom prst="rect">
            <a:avLst/>
          </a:prstGeom>
        </p:spPr>
        <p:txBody>
          <a:bodyPr vert="horz" lIns="0" tIns="0" rIns="0" bIns="0" rtlCol="0" anchor="t" anchorCtr="0">
            <a:noAutofit/>
          </a:bodyPr>
          <a:lstStyle/>
          <a:p>
            <a:pPr algn="l">
              <a:lnSpc>
                <a:spcPct val="100000"/>
              </a:lnSpc>
            </a:pPr>
            <a:r>
              <a:rPr lang="zh-CN" sz="2500" b="0" i="0" dirty="0">
                <a:solidFill>
                  <a:srgbClr val="898989"/>
                </a:solidFill>
                <a:latin typeface="Microsoft YaHei UI" panose="020B0503020204020204" pitchFamily="34" charset="-122"/>
                <a:ea typeface="Microsoft YaHei UI" panose="020B0503020204020204" pitchFamily="34" charset="-122"/>
              </a:rPr>
              <a:t>BACKGROUND AND SIGNIFICANCE OF THE TOPIC</a:t>
            </a:r>
            <a:endParaRPr lang="zh-CN" altLang="en-US">
              <a:latin typeface="Microsoft YaHei UI" panose="020B0503020204020204" pitchFamily="34" charset="-122"/>
              <a:ea typeface="Microsoft YaHei UI" panose="020B0503020204020204" pitchFamily="34" charset="-122"/>
            </a:endParaRPr>
          </a:p>
        </p:txBody>
      </p:sp>
      <p:sp>
        <p:nvSpPr>
          <p:cNvPr id="3012" name="Object 3012"/>
          <p:cNvSpPr txBox="1"/>
          <p:nvPr/>
        </p:nvSpPr>
        <p:spPr>
          <a:xfrm>
            <a:off x="12547600" y="6182360"/>
            <a:ext cx="7486190" cy="737179"/>
          </a:xfrm>
          <a:prstGeom prst="rect">
            <a:avLst/>
          </a:prstGeom>
        </p:spPr>
        <p:txBody>
          <a:bodyPr vert="horz" lIns="0" tIns="0" rIns="0" bIns="0" rtlCol="0" anchor="t" anchorCtr="0">
            <a:noAutofit/>
          </a:bodyPr>
          <a:lstStyle/>
          <a:p>
            <a:pPr algn="l">
              <a:lnSpc>
                <a:spcPct val="100000"/>
              </a:lnSpc>
            </a:pPr>
            <a:r>
              <a:rPr lang="zh-CN" sz="4800" b="1" i="0" spc="480">
                <a:solidFill>
                  <a:srgbClr val="313131"/>
                </a:solidFill>
                <a:latin typeface="Microsoft YaHei UI" panose="020B0503020204020204" pitchFamily="34" charset="-122"/>
                <a:ea typeface="Microsoft YaHei UI" panose="020B0503020204020204" pitchFamily="34" charset="-122"/>
              </a:rPr>
              <a:t>研究</a:t>
            </a:r>
            <a:r>
              <a:rPr lang="zh-CN" altLang="en-US" sz="4800" b="1" i="0" spc="480">
                <a:solidFill>
                  <a:srgbClr val="313131"/>
                </a:solidFill>
                <a:latin typeface="Microsoft YaHei UI" panose="020B0503020204020204" pitchFamily="34" charset="-122"/>
                <a:ea typeface="Microsoft YaHei UI" panose="020B0503020204020204" pitchFamily="34" charset="-122"/>
              </a:rPr>
              <a:t>内容</a:t>
            </a:r>
            <a:endParaRPr lang="zh-CN" altLang="en-US" b="1">
              <a:latin typeface="Microsoft YaHei UI" panose="020B0503020204020204" pitchFamily="34" charset="-122"/>
              <a:ea typeface="Microsoft YaHei UI" panose="020B0503020204020204" pitchFamily="34" charset="-122"/>
            </a:endParaRPr>
          </a:p>
        </p:txBody>
      </p:sp>
      <p:sp>
        <p:nvSpPr>
          <p:cNvPr id="3013" name="Object 3013"/>
          <p:cNvSpPr txBox="1"/>
          <p:nvPr/>
        </p:nvSpPr>
        <p:spPr>
          <a:xfrm>
            <a:off x="12547600" y="7001510"/>
            <a:ext cx="8147110" cy="381300"/>
          </a:xfrm>
          <a:prstGeom prst="rect">
            <a:avLst/>
          </a:prstGeom>
        </p:spPr>
        <p:txBody>
          <a:bodyPr vert="horz" lIns="0" tIns="0" rIns="0" bIns="0" rtlCol="0" anchor="t" anchorCtr="0">
            <a:noAutofit/>
          </a:bodyPr>
          <a:lstStyle/>
          <a:p>
            <a:pPr algn="l">
              <a:lnSpc>
                <a:spcPct val="100000"/>
              </a:lnSpc>
            </a:pPr>
            <a:r>
              <a:rPr lang="zh-CN" sz="2500" b="0" i="0">
                <a:solidFill>
                  <a:srgbClr val="898989"/>
                </a:solidFill>
                <a:latin typeface="Microsoft YaHei UI" panose="020B0503020204020204" pitchFamily="34" charset="-122"/>
                <a:ea typeface="Microsoft YaHei UI" panose="020B0503020204020204" pitchFamily="34" charset="-122"/>
              </a:rPr>
              <a:t>RESEARCH </a:t>
            </a:r>
            <a:r>
              <a:rPr lang="en-US" altLang="zh-CN" sz="2500" b="0" i="0">
                <a:solidFill>
                  <a:srgbClr val="898989"/>
                </a:solidFill>
                <a:latin typeface="Microsoft YaHei UI" panose="020B0503020204020204" pitchFamily="34" charset="-122"/>
                <a:ea typeface="Microsoft YaHei UI" panose="020B0503020204020204" pitchFamily="34" charset="-122"/>
              </a:rPr>
              <a:t>CONTENT</a:t>
            </a:r>
            <a:endParaRPr lang="zh-CN" altLang="en-US">
              <a:latin typeface="Microsoft YaHei UI" panose="020B0503020204020204" pitchFamily="34" charset="-122"/>
              <a:ea typeface="Microsoft YaHei UI" panose="020B0503020204020204" pitchFamily="34" charset="-122"/>
            </a:endParaRPr>
          </a:p>
        </p:txBody>
      </p:sp>
      <p:sp>
        <p:nvSpPr>
          <p:cNvPr id="3014" name="Object 3014"/>
          <p:cNvSpPr txBox="1"/>
          <p:nvPr/>
        </p:nvSpPr>
        <p:spPr>
          <a:xfrm>
            <a:off x="12547600" y="8531860"/>
            <a:ext cx="7117600" cy="737179"/>
          </a:xfrm>
          <a:prstGeom prst="rect">
            <a:avLst/>
          </a:prstGeom>
        </p:spPr>
        <p:txBody>
          <a:bodyPr vert="horz" lIns="0" tIns="0" rIns="0" bIns="0" rtlCol="0" anchor="t" anchorCtr="0">
            <a:noAutofit/>
          </a:bodyPr>
          <a:lstStyle/>
          <a:p>
            <a:pPr algn="l">
              <a:lnSpc>
                <a:spcPct val="100000"/>
              </a:lnSpc>
            </a:pPr>
            <a:r>
              <a:rPr lang="zh-CN" sz="4800" b="1" i="0" spc="480">
                <a:solidFill>
                  <a:srgbClr val="313131"/>
                </a:solidFill>
                <a:latin typeface="Microsoft YaHei UI" panose="020B0503020204020204" pitchFamily="34" charset="-122"/>
                <a:ea typeface="Microsoft YaHei UI" panose="020B0503020204020204" pitchFamily="34" charset="-122"/>
              </a:rPr>
              <a:t>研究成果</a:t>
            </a:r>
            <a:r>
              <a:rPr lang="zh-CN" altLang="en-US" sz="4800" b="1" spc="480">
                <a:solidFill>
                  <a:srgbClr val="313131"/>
                </a:solidFill>
                <a:latin typeface="Microsoft YaHei UI" panose="020B0503020204020204" pitchFamily="34" charset="-122"/>
                <a:ea typeface="Microsoft YaHei UI" panose="020B0503020204020204" pitchFamily="34" charset="-122"/>
              </a:rPr>
              <a:t>与总结</a:t>
            </a:r>
            <a:endParaRPr lang="zh-CN" altLang="en-US" b="1" dirty="0">
              <a:latin typeface="Microsoft YaHei UI" panose="020B0503020204020204" pitchFamily="34" charset="-122"/>
              <a:ea typeface="Microsoft YaHei UI" panose="020B0503020204020204" pitchFamily="34" charset="-122"/>
            </a:endParaRPr>
          </a:p>
        </p:txBody>
      </p:sp>
      <p:sp>
        <p:nvSpPr>
          <p:cNvPr id="3015" name="Object 3015"/>
          <p:cNvSpPr txBox="1"/>
          <p:nvPr/>
        </p:nvSpPr>
        <p:spPr>
          <a:xfrm>
            <a:off x="12547600" y="9337675"/>
            <a:ext cx="10231550" cy="381300"/>
          </a:xfrm>
          <a:prstGeom prst="rect">
            <a:avLst/>
          </a:prstGeom>
        </p:spPr>
        <p:txBody>
          <a:bodyPr vert="horz" lIns="0" tIns="0" rIns="0" bIns="0" rtlCol="0" anchor="t" anchorCtr="0">
            <a:noAutofit/>
          </a:bodyPr>
          <a:lstStyle/>
          <a:p>
            <a:pPr algn="l">
              <a:lnSpc>
                <a:spcPct val="100000"/>
              </a:lnSpc>
            </a:pPr>
            <a:r>
              <a:rPr lang="zh-CN" sz="2500" b="0" i="0">
                <a:solidFill>
                  <a:srgbClr val="898989"/>
                </a:solidFill>
                <a:latin typeface="Microsoft YaHei UI" panose="020B0503020204020204" pitchFamily="34" charset="-122"/>
                <a:ea typeface="Microsoft YaHei UI" panose="020B0503020204020204" pitchFamily="34" charset="-122"/>
              </a:rPr>
              <a:t>RESEARCH RESULTS</a:t>
            </a:r>
            <a:r>
              <a:rPr lang="en-US" altLang="zh-CN" sz="2500" b="0" i="0">
                <a:solidFill>
                  <a:srgbClr val="898989"/>
                </a:solidFill>
                <a:latin typeface="Microsoft YaHei UI" panose="020B0503020204020204" pitchFamily="34" charset="-122"/>
                <a:ea typeface="Microsoft YaHei UI" panose="020B0503020204020204" pitchFamily="34" charset="-122"/>
              </a:rPr>
              <a:t> AND SUMMARY</a:t>
            </a:r>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5774"/>
    </mc:Choice>
    <mc:Fallback>
      <p:transition spd="slow" advTm="577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1502" name="image 1502"/>
          <p:cNvPicPr>
            <a:picLocks noChangeAspect="1"/>
          </p:cNvPicPr>
          <p:nvPr/>
        </p:nvPicPr>
        <p:blipFill>
          <a:blip r:embed="rId3"/>
          <a:srcRect/>
          <a:stretch>
            <a:fillRect/>
          </a:stretch>
        </p:blipFill>
        <p:spPr>
          <a:xfrm>
            <a:off x="18719800" y="6477000"/>
            <a:ext cx="1651000" cy="101600"/>
          </a:xfrm>
          <a:prstGeom prst="rect">
            <a:avLst/>
          </a:prstGeom>
        </p:spPr>
      </p:pic>
      <p:sp>
        <p:nvSpPr>
          <p:cNvPr id="1505" name="Object 1505"/>
          <p:cNvSpPr txBox="1"/>
          <p:nvPr/>
        </p:nvSpPr>
        <p:spPr>
          <a:xfrm>
            <a:off x="18648049" y="2828657"/>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3</a:t>
            </a:r>
            <a:endParaRPr lang="zh-CN" altLang="en-US"/>
          </a:p>
        </p:txBody>
      </p:sp>
      <p:pic>
        <p:nvPicPr>
          <p:cNvPr id="91507" name="image 1507"/>
          <p:cNvPicPr>
            <a:picLocks noChangeAspect="1"/>
          </p:cNvPicPr>
          <p:nvPr/>
        </p:nvPicPr>
        <p:blipFill>
          <a:blip r:embed="rId3"/>
          <a:srcRect/>
          <a:stretch>
            <a:fillRect/>
          </a:stretch>
        </p:blipFill>
        <p:spPr>
          <a:xfrm>
            <a:off x="11328400" y="6477000"/>
            <a:ext cx="1651000" cy="101600"/>
          </a:xfrm>
          <a:prstGeom prst="rect">
            <a:avLst/>
          </a:prstGeom>
        </p:spPr>
      </p:pic>
      <p:sp>
        <p:nvSpPr>
          <p:cNvPr id="1508" name="Object 1508"/>
          <p:cNvSpPr txBox="1"/>
          <p:nvPr/>
        </p:nvSpPr>
        <p:spPr>
          <a:xfrm>
            <a:off x="9486900" y="7165975"/>
            <a:ext cx="5605110" cy="4270560"/>
          </a:xfrm>
          <a:prstGeom prst="rect">
            <a:avLst/>
          </a:prstGeom>
        </p:spPr>
        <p:txBody>
          <a:bodyPr vert="horz" lIns="0" tIns="0" rIns="0" bIns="0" rtlCol="0" anchor="t" anchorCtr="0">
            <a:noAutofit/>
          </a:bodyPr>
          <a:lstStyle/>
          <a:p>
            <a:pPr>
              <a:lnSpc>
                <a:spcPct val="133000"/>
              </a:lnSpc>
            </a:pPr>
            <a:r>
              <a:rPr lang="zh-CN" altLang="en-US" sz="3000" dirty="0">
                <a:solidFill>
                  <a:srgbClr val="FFFFFF"/>
                </a:solidFill>
                <a:latin typeface="OPPOSans-R" panose="00020600040101010101" charset="-122"/>
                <a:ea typeface="OPPOSans-R" panose="00020600040101010101" charset="-122"/>
              </a:rPr>
              <a:t>在中国纪录片的跨文化传播过程中，应运用国际化的表达方式以呈现中国文化的博大精深，使其与国际受众产生共鸣，在不同的文化群体之前寻求共通的认识，以达到最佳的传播效果。</a:t>
            </a:r>
          </a:p>
        </p:txBody>
      </p:sp>
      <p:sp>
        <p:nvSpPr>
          <p:cNvPr id="15010" name="Object 15010"/>
          <p:cNvSpPr txBox="1"/>
          <p:nvPr/>
        </p:nvSpPr>
        <p:spPr>
          <a:xfrm>
            <a:off x="11269349" y="2765157"/>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2</a:t>
            </a:r>
            <a:endParaRPr lang="zh-CN" altLang="en-US"/>
          </a:p>
        </p:txBody>
      </p:sp>
      <p:sp>
        <p:nvSpPr>
          <p:cNvPr id="15012" name="Object 15012"/>
          <p:cNvSpPr txBox="1"/>
          <p:nvPr/>
        </p:nvSpPr>
        <p:spPr>
          <a:xfrm>
            <a:off x="1874574" y="7165975"/>
            <a:ext cx="5732210" cy="3050400"/>
          </a:xfrm>
          <a:prstGeom prst="rect">
            <a:avLst/>
          </a:prstGeom>
        </p:spPr>
        <p:txBody>
          <a:bodyPr vert="horz" lIns="0" tIns="0" rIns="0" bIns="0" rtlCol="0" anchor="t" anchorCtr="0">
            <a:noAutofit/>
          </a:bodyPr>
          <a:lstStyle/>
          <a:p>
            <a:pPr algn="ctr">
              <a:lnSpc>
                <a:spcPct val="133000"/>
              </a:lnSpc>
            </a:pPr>
            <a:r>
              <a:rPr lang="zh-CN" altLang="en-US" sz="3000" dirty="0">
                <a:solidFill>
                  <a:srgbClr val="FFFFFF"/>
                </a:solidFill>
                <a:latin typeface="OPPOSans-R" panose="00020600040101010101" charset="-122"/>
                <a:ea typeface="OPPOSans-R" panose="00020600040101010101" charset="-122"/>
              </a:rPr>
              <a:t>文化差异的不可避免性直接导致了“文化折扣”现象，简言之就是在跨文化传播中原本土文化的内涵会受到一定的磨损，树立正确的文化意识，尊重各民族文化差异，是纪录片跨文化传播取得成功的必要前提。</a:t>
            </a:r>
            <a:endParaRPr lang="zh-CN" altLang="en-US" dirty="0"/>
          </a:p>
        </p:txBody>
      </p:sp>
      <p:pic>
        <p:nvPicPr>
          <p:cNvPr id="915013" name="image 15013"/>
          <p:cNvPicPr>
            <a:picLocks noChangeAspect="1"/>
          </p:cNvPicPr>
          <p:nvPr/>
        </p:nvPicPr>
        <p:blipFill>
          <a:blip r:embed="rId3"/>
          <a:srcRect/>
          <a:stretch>
            <a:fillRect/>
          </a:stretch>
        </p:blipFill>
        <p:spPr>
          <a:xfrm>
            <a:off x="3924300" y="6477000"/>
            <a:ext cx="1651000" cy="101600"/>
          </a:xfrm>
          <a:prstGeom prst="rect">
            <a:avLst/>
          </a:prstGeom>
        </p:spPr>
      </p:pic>
      <p:sp>
        <p:nvSpPr>
          <p:cNvPr id="15014" name="Object 15014"/>
          <p:cNvSpPr txBox="1"/>
          <p:nvPr/>
        </p:nvSpPr>
        <p:spPr>
          <a:xfrm>
            <a:off x="2049766" y="4765040"/>
            <a:ext cx="5490720" cy="1194740"/>
          </a:xfrm>
          <a:prstGeom prst="rect">
            <a:avLst/>
          </a:prstGeom>
        </p:spPr>
        <p:txBody>
          <a:bodyPr vert="horz" lIns="0" tIns="0" rIns="0" bIns="0" rtlCol="0" anchor="t" anchorCtr="0">
            <a:noAutofit/>
          </a:bodyPr>
          <a:lstStyle/>
          <a:p>
            <a:pPr algn="ctr">
              <a:lnSpc>
                <a:spcPct val="111000"/>
              </a:lnSpc>
            </a:pPr>
            <a:r>
              <a:rPr lang="zh-CN" altLang="en-US" sz="3600" b="1" spc="360" dirty="0">
                <a:solidFill>
                  <a:srgbClr val="FFFFFF"/>
                </a:solidFill>
                <a:latin typeface="OPPOSans-R" panose="00020600040101010101" charset="-122"/>
                <a:ea typeface="OPPOSans-R" panose="00020600040101010101" charset="-122"/>
              </a:rPr>
              <a:t>正确认识文化差异</a:t>
            </a:r>
            <a:endParaRPr lang="zh-CN" altLang="en-US" dirty="0"/>
          </a:p>
        </p:txBody>
      </p:sp>
      <p:sp>
        <p:nvSpPr>
          <p:cNvPr id="15015" name="Object 15015"/>
          <p:cNvSpPr txBox="1"/>
          <p:nvPr/>
        </p:nvSpPr>
        <p:spPr>
          <a:xfrm>
            <a:off x="3877949" y="2827654"/>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1</a:t>
            </a:r>
            <a:endParaRPr lang="zh-CN" altLang="en-US"/>
          </a:p>
        </p:txBody>
      </p:sp>
      <p:sp>
        <p:nvSpPr>
          <p:cNvPr id="15016" name="Object 15016"/>
          <p:cNvSpPr txBox="1"/>
          <p:nvPr/>
        </p:nvSpPr>
        <p:spPr>
          <a:xfrm>
            <a:off x="1676400" y="732790"/>
            <a:ext cx="6761720" cy="1194740"/>
          </a:xfrm>
          <a:prstGeom prst="rect">
            <a:avLst/>
          </a:prstGeom>
        </p:spPr>
        <p:txBody>
          <a:bodyPr vert="horz" lIns="0" tIns="0" rIns="0" bIns="0" rtlCol="0" anchor="t" anchorCtr="0">
            <a:noAutofit/>
          </a:bodyPr>
          <a:lstStyle/>
          <a:p>
            <a:pPr algn="l">
              <a:lnSpc>
                <a:spcPct val="111000"/>
              </a:lnSpc>
            </a:pPr>
            <a:r>
              <a:rPr lang="zh-CN" sz="3600" b="1" i="0" spc="360">
                <a:solidFill>
                  <a:srgbClr val="313131"/>
                </a:solidFill>
                <a:latin typeface="Microsoft YaHei UI" panose="020B0503020204020204" pitchFamily="34" charset="-122"/>
                <a:ea typeface="Microsoft YaHei UI" panose="020B0503020204020204" pitchFamily="34" charset="-122"/>
              </a:rPr>
              <a:t>3.</a:t>
            </a:r>
            <a:r>
              <a:rPr lang="en-US" altLang="zh-CN" sz="3600" b="1" i="0" spc="360">
                <a:solidFill>
                  <a:srgbClr val="313131"/>
                </a:solidFill>
                <a:latin typeface="Microsoft YaHei UI" panose="020B0503020204020204" pitchFamily="34" charset="-122"/>
                <a:ea typeface="Microsoft YaHei UI" panose="020B0503020204020204" pitchFamily="34" charset="-122"/>
              </a:rPr>
              <a:t>1</a:t>
            </a:r>
            <a:endParaRPr lang="zh-CN" altLang="en-US" sz="3600" b="1" dirty="0">
              <a:latin typeface="Microsoft YaHei UI" panose="020B0503020204020204" pitchFamily="34" charset="-122"/>
              <a:ea typeface="Microsoft YaHei UI" panose="020B0503020204020204" pitchFamily="34" charset="-122"/>
            </a:endParaRPr>
          </a:p>
          <a:p>
            <a:pPr algn="l">
              <a:lnSpc>
                <a:spcPct val="111000"/>
              </a:lnSpc>
            </a:pPr>
            <a:r>
              <a:rPr lang="zh-CN" altLang="en-US" sz="3600" b="1" spc="360">
                <a:solidFill>
                  <a:srgbClr val="313131"/>
                </a:solidFill>
                <a:latin typeface="Microsoft YaHei UI" panose="020B0503020204020204" pitchFamily="34" charset="-122"/>
                <a:ea typeface="Microsoft YaHei UI" panose="020B0503020204020204" pitchFamily="34" charset="-122"/>
              </a:rPr>
              <a:t>研究成果</a:t>
            </a:r>
            <a:endParaRPr lang="zh-CN" altLang="en-US" b="1" dirty="0">
              <a:latin typeface="Microsoft YaHei UI" panose="020B0503020204020204" pitchFamily="34" charset="-122"/>
              <a:ea typeface="Microsoft YaHei UI" panose="020B0503020204020204" pitchFamily="34" charset="-122"/>
            </a:endParaRPr>
          </a:p>
        </p:txBody>
      </p:sp>
      <p:pic>
        <p:nvPicPr>
          <p:cNvPr id="915017" name="image 15017"/>
          <p:cNvPicPr>
            <a:picLocks noChangeAspect="1"/>
          </p:cNvPicPr>
          <p:nvPr/>
        </p:nvPicPr>
        <p:blipFill>
          <a:blip r:embed="rId4"/>
          <a:srcRect/>
          <a:stretch>
            <a:fillRect/>
          </a:stretch>
        </p:blipFill>
        <p:spPr>
          <a:xfrm>
            <a:off x="0" y="698500"/>
            <a:ext cx="1308100" cy="1143000"/>
          </a:xfrm>
          <a:prstGeom prst="rect">
            <a:avLst/>
          </a:prstGeom>
        </p:spPr>
      </p:pic>
      <p:pic>
        <p:nvPicPr>
          <p:cNvPr id="4" name="图片 3">
            <a:extLst>
              <a:ext uri="{FF2B5EF4-FFF2-40B4-BE49-F238E27FC236}">
                <a16:creationId xmlns:a16="http://schemas.microsoft.com/office/drawing/2014/main" id="{1E49C31A-87A6-4E50-28E2-F69C06BD8519}"/>
              </a:ext>
            </a:extLst>
          </p:cNvPr>
          <p:cNvPicPr>
            <a:picLocks noChangeAspect="1"/>
          </p:cNvPicPr>
          <p:nvPr/>
        </p:nvPicPr>
        <p:blipFill>
          <a:blip r:embed="rId5"/>
          <a:srcRect/>
          <a:stretch/>
        </p:blipFill>
        <p:spPr>
          <a:xfrm>
            <a:off x="5692873" y="2030021"/>
            <a:ext cx="13193164" cy="11452399"/>
          </a:xfrm>
          <a:prstGeom prst="rect">
            <a:avLst/>
          </a:prstGeom>
        </p:spPr>
      </p:pic>
    </p:spTree>
    <p:extLst>
      <p:ext uri="{BB962C8B-B14F-4D97-AF65-F5344CB8AC3E}">
        <p14:creationId xmlns:p14="http://schemas.microsoft.com/office/powerpoint/2010/main" val="3655051638"/>
      </p:ext>
    </p:extLst>
  </p:cSld>
  <p:clrMapOvr>
    <a:masterClrMapping/>
  </p:clrMapOvr>
  <mc:AlternateContent xmlns:mc="http://schemas.openxmlformats.org/markup-compatibility/2006">
    <mc:Choice xmlns:p14="http://schemas.microsoft.com/office/powerpoint/2010/main" Requires="p14">
      <p:transition spd="slow" p14:dur="2000" advTm="16052"/>
    </mc:Choice>
    <mc:Fallback>
      <p:transition spd="slow" advTm="16052"/>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1502" name="image 1502"/>
          <p:cNvPicPr>
            <a:picLocks noChangeAspect="1"/>
          </p:cNvPicPr>
          <p:nvPr/>
        </p:nvPicPr>
        <p:blipFill>
          <a:blip r:embed="rId2"/>
          <a:srcRect/>
          <a:stretch>
            <a:fillRect/>
          </a:stretch>
        </p:blipFill>
        <p:spPr>
          <a:xfrm>
            <a:off x="18719800" y="6477000"/>
            <a:ext cx="1651000" cy="101600"/>
          </a:xfrm>
          <a:prstGeom prst="rect">
            <a:avLst/>
          </a:prstGeom>
        </p:spPr>
      </p:pic>
      <p:sp>
        <p:nvSpPr>
          <p:cNvPr id="1505" name="Object 1505"/>
          <p:cNvSpPr txBox="1"/>
          <p:nvPr/>
        </p:nvSpPr>
        <p:spPr>
          <a:xfrm>
            <a:off x="18648049" y="2828657"/>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3</a:t>
            </a:r>
            <a:endParaRPr lang="zh-CN" altLang="en-US"/>
          </a:p>
        </p:txBody>
      </p:sp>
      <p:pic>
        <p:nvPicPr>
          <p:cNvPr id="91507" name="image 1507"/>
          <p:cNvPicPr>
            <a:picLocks noChangeAspect="1"/>
          </p:cNvPicPr>
          <p:nvPr/>
        </p:nvPicPr>
        <p:blipFill>
          <a:blip r:embed="rId2"/>
          <a:srcRect/>
          <a:stretch>
            <a:fillRect/>
          </a:stretch>
        </p:blipFill>
        <p:spPr>
          <a:xfrm>
            <a:off x="11328400" y="6477000"/>
            <a:ext cx="1651000" cy="101600"/>
          </a:xfrm>
          <a:prstGeom prst="rect">
            <a:avLst/>
          </a:prstGeom>
        </p:spPr>
      </p:pic>
      <p:sp>
        <p:nvSpPr>
          <p:cNvPr id="1508" name="Object 1508"/>
          <p:cNvSpPr txBox="1"/>
          <p:nvPr/>
        </p:nvSpPr>
        <p:spPr>
          <a:xfrm>
            <a:off x="9486900" y="7165975"/>
            <a:ext cx="5605110" cy="4270560"/>
          </a:xfrm>
          <a:prstGeom prst="rect">
            <a:avLst/>
          </a:prstGeom>
        </p:spPr>
        <p:txBody>
          <a:bodyPr vert="horz" lIns="0" tIns="0" rIns="0" bIns="0" rtlCol="0" anchor="t" anchorCtr="0">
            <a:noAutofit/>
          </a:bodyPr>
          <a:lstStyle/>
          <a:p>
            <a:pPr>
              <a:lnSpc>
                <a:spcPct val="133000"/>
              </a:lnSpc>
            </a:pPr>
            <a:r>
              <a:rPr lang="zh-CN" altLang="en-US" sz="3000" dirty="0">
                <a:solidFill>
                  <a:srgbClr val="FFFFFF"/>
                </a:solidFill>
                <a:latin typeface="OPPOSans-R" panose="00020600040101010101" charset="-122"/>
                <a:ea typeface="OPPOSans-R" panose="00020600040101010101" charset="-122"/>
              </a:rPr>
              <a:t>在中国纪录片的跨文化传播过程中，应运用国际化的表达方式以呈现中国文化的博大精深，使其与国际受众产生共鸣，在不同的文化群体之前寻求共通的认识，以达到最佳的传播效果。</a:t>
            </a:r>
          </a:p>
        </p:txBody>
      </p:sp>
      <p:sp>
        <p:nvSpPr>
          <p:cNvPr id="15010" name="Object 15010"/>
          <p:cNvSpPr txBox="1"/>
          <p:nvPr/>
        </p:nvSpPr>
        <p:spPr>
          <a:xfrm>
            <a:off x="11269349" y="2765157"/>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2</a:t>
            </a:r>
            <a:endParaRPr lang="zh-CN" altLang="en-US"/>
          </a:p>
        </p:txBody>
      </p:sp>
      <p:sp>
        <p:nvSpPr>
          <p:cNvPr id="15012" name="Object 15012"/>
          <p:cNvSpPr txBox="1"/>
          <p:nvPr/>
        </p:nvSpPr>
        <p:spPr>
          <a:xfrm>
            <a:off x="1874574" y="7165975"/>
            <a:ext cx="5732210" cy="3050400"/>
          </a:xfrm>
          <a:prstGeom prst="rect">
            <a:avLst/>
          </a:prstGeom>
        </p:spPr>
        <p:txBody>
          <a:bodyPr vert="horz" lIns="0" tIns="0" rIns="0" bIns="0" rtlCol="0" anchor="t" anchorCtr="0">
            <a:noAutofit/>
          </a:bodyPr>
          <a:lstStyle/>
          <a:p>
            <a:pPr algn="ctr">
              <a:lnSpc>
                <a:spcPct val="133000"/>
              </a:lnSpc>
            </a:pPr>
            <a:r>
              <a:rPr lang="zh-CN" altLang="en-US" sz="3000" dirty="0">
                <a:solidFill>
                  <a:srgbClr val="FFFFFF"/>
                </a:solidFill>
                <a:latin typeface="OPPOSans-R" panose="00020600040101010101" charset="-122"/>
                <a:ea typeface="OPPOSans-R" panose="00020600040101010101" charset="-122"/>
              </a:rPr>
              <a:t>文化差异的不可避免性直接导致了“文化折扣”现象，简言之就是在跨文化传播中原本土文化的内涵会受到一定的磨损，树立正确的文化意识，尊重各民族文化差异，是纪录片跨文化传播取得成功的必要前提。</a:t>
            </a:r>
            <a:endParaRPr lang="zh-CN" altLang="en-US" dirty="0"/>
          </a:p>
        </p:txBody>
      </p:sp>
      <p:pic>
        <p:nvPicPr>
          <p:cNvPr id="915013" name="image 15013"/>
          <p:cNvPicPr>
            <a:picLocks noChangeAspect="1"/>
          </p:cNvPicPr>
          <p:nvPr/>
        </p:nvPicPr>
        <p:blipFill>
          <a:blip r:embed="rId2"/>
          <a:srcRect/>
          <a:stretch>
            <a:fillRect/>
          </a:stretch>
        </p:blipFill>
        <p:spPr>
          <a:xfrm>
            <a:off x="3924300" y="6477000"/>
            <a:ext cx="1651000" cy="101600"/>
          </a:xfrm>
          <a:prstGeom prst="rect">
            <a:avLst/>
          </a:prstGeom>
        </p:spPr>
      </p:pic>
      <p:sp>
        <p:nvSpPr>
          <p:cNvPr id="15014" name="Object 15014"/>
          <p:cNvSpPr txBox="1"/>
          <p:nvPr/>
        </p:nvSpPr>
        <p:spPr>
          <a:xfrm>
            <a:off x="2049766" y="4765040"/>
            <a:ext cx="5490720" cy="1194740"/>
          </a:xfrm>
          <a:prstGeom prst="rect">
            <a:avLst/>
          </a:prstGeom>
        </p:spPr>
        <p:txBody>
          <a:bodyPr vert="horz" lIns="0" tIns="0" rIns="0" bIns="0" rtlCol="0" anchor="t" anchorCtr="0">
            <a:noAutofit/>
          </a:bodyPr>
          <a:lstStyle/>
          <a:p>
            <a:pPr algn="ctr">
              <a:lnSpc>
                <a:spcPct val="111000"/>
              </a:lnSpc>
            </a:pPr>
            <a:r>
              <a:rPr lang="zh-CN" altLang="en-US" sz="3600" b="1" spc="360" dirty="0">
                <a:solidFill>
                  <a:srgbClr val="FFFFFF"/>
                </a:solidFill>
                <a:latin typeface="OPPOSans-R" panose="00020600040101010101" charset="-122"/>
                <a:ea typeface="OPPOSans-R" panose="00020600040101010101" charset="-122"/>
              </a:rPr>
              <a:t>正确认识文化差异</a:t>
            </a:r>
            <a:endParaRPr lang="zh-CN" altLang="en-US" dirty="0"/>
          </a:p>
        </p:txBody>
      </p:sp>
      <p:sp>
        <p:nvSpPr>
          <p:cNvPr id="15015" name="Object 15015"/>
          <p:cNvSpPr txBox="1"/>
          <p:nvPr/>
        </p:nvSpPr>
        <p:spPr>
          <a:xfrm>
            <a:off x="3877949" y="2827654"/>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1</a:t>
            </a:r>
            <a:endParaRPr lang="zh-CN" altLang="en-US"/>
          </a:p>
        </p:txBody>
      </p:sp>
      <p:sp>
        <p:nvSpPr>
          <p:cNvPr id="15016" name="Object 15016"/>
          <p:cNvSpPr txBox="1"/>
          <p:nvPr/>
        </p:nvSpPr>
        <p:spPr>
          <a:xfrm>
            <a:off x="1676400" y="732790"/>
            <a:ext cx="6761720" cy="1194740"/>
          </a:xfrm>
          <a:prstGeom prst="rect">
            <a:avLst/>
          </a:prstGeom>
        </p:spPr>
        <p:txBody>
          <a:bodyPr vert="horz" lIns="0" tIns="0" rIns="0" bIns="0" rtlCol="0" anchor="t" anchorCtr="0">
            <a:noAutofit/>
          </a:bodyPr>
          <a:lstStyle/>
          <a:p>
            <a:pPr algn="l">
              <a:lnSpc>
                <a:spcPct val="111000"/>
              </a:lnSpc>
            </a:pPr>
            <a:r>
              <a:rPr lang="zh-CN" sz="3600" b="1" i="0" spc="360">
                <a:solidFill>
                  <a:srgbClr val="313131"/>
                </a:solidFill>
                <a:latin typeface="Microsoft YaHei UI" panose="020B0503020204020204" pitchFamily="34" charset="-122"/>
                <a:ea typeface="Microsoft YaHei UI" panose="020B0503020204020204" pitchFamily="34" charset="-122"/>
              </a:rPr>
              <a:t>3.</a:t>
            </a:r>
            <a:r>
              <a:rPr lang="en-US" altLang="zh-CN" sz="3600" b="1" i="0" spc="360">
                <a:solidFill>
                  <a:srgbClr val="313131"/>
                </a:solidFill>
                <a:latin typeface="Microsoft YaHei UI" panose="020B0503020204020204" pitchFamily="34" charset="-122"/>
                <a:ea typeface="Microsoft YaHei UI" panose="020B0503020204020204" pitchFamily="34" charset="-122"/>
              </a:rPr>
              <a:t>1</a:t>
            </a:r>
            <a:endParaRPr lang="zh-CN" altLang="en-US" sz="3600" b="1" dirty="0">
              <a:latin typeface="Microsoft YaHei UI" panose="020B0503020204020204" pitchFamily="34" charset="-122"/>
              <a:ea typeface="Microsoft YaHei UI" panose="020B0503020204020204" pitchFamily="34" charset="-122"/>
            </a:endParaRPr>
          </a:p>
          <a:p>
            <a:pPr algn="l">
              <a:lnSpc>
                <a:spcPct val="111000"/>
              </a:lnSpc>
            </a:pPr>
            <a:r>
              <a:rPr lang="zh-CN" altLang="en-US" sz="3600" b="1" spc="360">
                <a:solidFill>
                  <a:srgbClr val="313131"/>
                </a:solidFill>
                <a:latin typeface="Microsoft YaHei UI" panose="020B0503020204020204" pitchFamily="34" charset="-122"/>
                <a:ea typeface="Microsoft YaHei UI" panose="020B0503020204020204" pitchFamily="34" charset="-122"/>
              </a:rPr>
              <a:t>研究成果</a:t>
            </a:r>
            <a:endParaRPr lang="zh-CN" altLang="en-US" b="1" dirty="0">
              <a:latin typeface="Microsoft YaHei UI" panose="020B0503020204020204" pitchFamily="34" charset="-122"/>
              <a:ea typeface="Microsoft YaHei UI" panose="020B0503020204020204" pitchFamily="34" charset="-122"/>
            </a:endParaRPr>
          </a:p>
        </p:txBody>
      </p:sp>
      <p:pic>
        <p:nvPicPr>
          <p:cNvPr id="915017" name="image 15017"/>
          <p:cNvPicPr>
            <a:picLocks noChangeAspect="1"/>
          </p:cNvPicPr>
          <p:nvPr/>
        </p:nvPicPr>
        <p:blipFill>
          <a:blip r:embed="rId3"/>
          <a:srcRect/>
          <a:stretch>
            <a:fillRect/>
          </a:stretch>
        </p:blipFill>
        <p:spPr>
          <a:xfrm>
            <a:off x="0" y="698500"/>
            <a:ext cx="1308100" cy="1143000"/>
          </a:xfrm>
          <a:prstGeom prst="rect">
            <a:avLst/>
          </a:prstGeom>
        </p:spPr>
      </p:pic>
      <p:pic>
        <p:nvPicPr>
          <p:cNvPr id="4" name="图片 3">
            <a:extLst>
              <a:ext uri="{FF2B5EF4-FFF2-40B4-BE49-F238E27FC236}">
                <a16:creationId xmlns:a16="http://schemas.microsoft.com/office/drawing/2014/main" id="{B9ACE1DD-2395-FF1D-144A-3341F513B1B3}"/>
              </a:ext>
            </a:extLst>
          </p:cNvPr>
          <p:cNvPicPr>
            <a:picLocks noChangeAspect="1"/>
          </p:cNvPicPr>
          <p:nvPr/>
        </p:nvPicPr>
        <p:blipFill>
          <a:blip r:embed="rId4"/>
          <a:stretch>
            <a:fillRect/>
          </a:stretch>
        </p:blipFill>
        <p:spPr>
          <a:xfrm>
            <a:off x="2403023" y="4813129"/>
            <a:ext cx="19577954" cy="5300109"/>
          </a:xfrm>
          <a:prstGeom prst="rect">
            <a:avLst/>
          </a:prstGeom>
        </p:spPr>
      </p:pic>
    </p:spTree>
    <p:extLst>
      <p:ext uri="{BB962C8B-B14F-4D97-AF65-F5344CB8AC3E}">
        <p14:creationId xmlns:p14="http://schemas.microsoft.com/office/powerpoint/2010/main" val="385425077"/>
      </p:ext>
    </p:extLst>
  </p:cSld>
  <p:clrMapOvr>
    <a:masterClrMapping/>
  </p:clrMapOvr>
  <mc:AlternateContent xmlns:mc="http://schemas.openxmlformats.org/markup-compatibility/2006">
    <mc:Choice xmlns:p14="http://schemas.microsoft.com/office/powerpoint/2010/main" Requires="p14">
      <p:transition spd="slow" p14:dur="2000" advTm="9641"/>
    </mc:Choice>
    <mc:Fallback>
      <p:transition spd="slow" advTm="9641"/>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1502" name="image 1502"/>
          <p:cNvPicPr>
            <a:picLocks noChangeAspect="1"/>
          </p:cNvPicPr>
          <p:nvPr/>
        </p:nvPicPr>
        <p:blipFill>
          <a:blip r:embed="rId2"/>
          <a:srcRect/>
          <a:stretch>
            <a:fillRect/>
          </a:stretch>
        </p:blipFill>
        <p:spPr>
          <a:xfrm>
            <a:off x="18719800" y="6477000"/>
            <a:ext cx="1651000" cy="101600"/>
          </a:xfrm>
          <a:prstGeom prst="rect">
            <a:avLst/>
          </a:prstGeom>
        </p:spPr>
      </p:pic>
      <p:pic>
        <p:nvPicPr>
          <p:cNvPr id="91507" name="image 1507"/>
          <p:cNvPicPr>
            <a:picLocks noChangeAspect="1"/>
          </p:cNvPicPr>
          <p:nvPr/>
        </p:nvPicPr>
        <p:blipFill>
          <a:blip r:embed="rId2"/>
          <a:srcRect/>
          <a:stretch>
            <a:fillRect/>
          </a:stretch>
        </p:blipFill>
        <p:spPr>
          <a:xfrm>
            <a:off x="11328400" y="6477000"/>
            <a:ext cx="1651000" cy="101600"/>
          </a:xfrm>
          <a:prstGeom prst="rect">
            <a:avLst/>
          </a:prstGeom>
        </p:spPr>
      </p:pic>
      <p:sp>
        <p:nvSpPr>
          <p:cNvPr id="15010" name="Object 15010"/>
          <p:cNvSpPr txBox="1"/>
          <p:nvPr/>
        </p:nvSpPr>
        <p:spPr>
          <a:xfrm>
            <a:off x="11269349" y="2765157"/>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2</a:t>
            </a:r>
            <a:endParaRPr lang="zh-CN" altLang="en-US"/>
          </a:p>
        </p:txBody>
      </p:sp>
      <p:sp>
        <p:nvSpPr>
          <p:cNvPr id="15016" name="Object 15016"/>
          <p:cNvSpPr txBox="1"/>
          <p:nvPr/>
        </p:nvSpPr>
        <p:spPr>
          <a:xfrm>
            <a:off x="1676400" y="732790"/>
            <a:ext cx="6761720" cy="1194740"/>
          </a:xfrm>
          <a:prstGeom prst="rect">
            <a:avLst/>
          </a:prstGeom>
        </p:spPr>
        <p:txBody>
          <a:bodyPr vert="horz" lIns="0" tIns="0" rIns="0" bIns="0" rtlCol="0" anchor="t" anchorCtr="0">
            <a:noAutofit/>
          </a:bodyPr>
          <a:lstStyle/>
          <a:p>
            <a:pPr algn="l">
              <a:lnSpc>
                <a:spcPct val="111000"/>
              </a:lnSpc>
            </a:pPr>
            <a:r>
              <a:rPr lang="zh-CN" sz="3600" b="1" i="0" spc="360">
                <a:solidFill>
                  <a:srgbClr val="313131"/>
                </a:solidFill>
                <a:latin typeface="Microsoft YaHei UI" panose="020B0503020204020204" pitchFamily="34" charset="-122"/>
                <a:ea typeface="Microsoft YaHei UI" panose="020B0503020204020204" pitchFamily="34" charset="-122"/>
              </a:rPr>
              <a:t>3.</a:t>
            </a:r>
            <a:r>
              <a:rPr lang="en-US" altLang="zh-CN" sz="3600" b="1" i="0" spc="360">
                <a:solidFill>
                  <a:srgbClr val="313131"/>
                </a:solidFill>
                <a:latin typeface="Microsoft YaHei UI" panose="020B0503020204020204" pitchFamily="34" charset="-122"/>
                <a:ea typeface="Microsoft YaHei UI" panose="020B0503020204020204" pitchFamily="34" charset="-122"/>
              </a:rPr>
              <a:t>1</a:t>
            </a:r>
            <a:endParaRPr lang="zh-CN" altLang="en-US" sz="3600" b="1" dirty="0">
              <a:latin typeface="Microsoft YaHei UI" panose="020B0503020204020204" pitchFamily="34" charset="-122"/>
              <a:ea typeface="Microsoft YaHei UI" panose="020B0503020204020204" pitchFamily="34" charset="-122"/>
            </a:endParaRPr>
          </a:p>
          <a:p>
            <a:pPr algn="l">
              <a:lnSpc>
                <a:spcPct val="111000"/>
              </a:lnSpc>
            </a:pPr>
            <a:r>
              <a:rPr lang="zh-CN" altLang="en-US" sz="3600" b="1" spc="360">
                <a:solidFill>
                  <a:srgbClr val="313131"/>
                </a:solidFill>
                <a:latin typeface="Microsoft YaHei UI" panose="020B0503020204020204" pitchFamily="34" charset="-122"/>
                <a:ea typeface="Microsoft YaHei UI" panose="020B0503020204020204" pitchFamily="34" charset="-122"/>
              </a:rPr>
              <a:t>研究成果</a:t>
            </a:r>
            <a:endParaRPr lang="zh-CN" altLang="en-US" b="1" dirty="0">
              <a:latin typeface="Microsoft YaHei UI" panose="020B0503020204020204" pitchFamily="34" charset="-122"/>
              <a:ea typeface="Microsoft YaHei UI" panose="020B0503020204020204" pitchFamily="34" charset="-122"/>
            </a:endParaRPr>
          </a:p>
        </p:txBody>
      </p:sp>
      <p:pic>
        <p:nvPicPr>
          <p:cNvPr id="915017" name="image 15017"/>
          <p:cNvPicPr>
            <a:picLocks noChangeAspect="1"/>
          </p:cNvPicPr>
          <p:nvPr/>
        </p:nvPicPr>
        <p:blipFill>
          <a:blip r:embed="rId3"/>
          <a:srcRect/>
          <a:stretch>
            <a:fillRect/>
          </a:stretch>
        </p:blipFill>
        <p:spPr>
          <a:xfrm>
            <a:off x="0" y="698500"/>
            <a:ext cx="1308100" cy="1143000"/>
          </a:xfrm>
          <a:prstGeom prst="rect">
            <a:avLst/>
          </a:prstGeom>
        </p:spPr>
      </p:pic>
      <p:cxnSp>
        <p:nvCxnSpPr>
          <p:cNvPr id="14" name="直接连接符 13">
            <a:extLst>
              <a:ext uri="{FF2B5EF4-FFF2-40B4-BE49-F238E27FC236}">
                <a16:creationId xmlns:a16="http://schemas.microsoft.com/office/drawing/2014/main" id="{511819BD-429E-BAD1-BA46-576CA1F37339}"/>
              </a:ext>
            </a:extLst>
          </p:cNvPr>
          <p:cNvCxnSpPr>
            <a:cxnSpLocks/>
          </p:cNvCxnSpPr>
          <p:nvPr/>
        </p:nvCxnSpPr>
        <p:spPr>
          <a:xfrm>
            <a:off x="11724640" y="3630879"/>
            <a:ext cx="0" cy="9195153"/>
          </a:xfrm>
          <a:prstGeom prst="line">
            <a:avLst/>
          </a:prstGeom>
          <a:ln w="3175">
            <a:solidFill>
              <a:srgbClr val="005D9D"/>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346B2FDD-5E06-CF1F-0045-0C86D95F418D}"/>
              </a:ext>
            </a:extLst>
          </p:cNvPr>
          <p:cNvSpPr txBox="1"/>
          <p:nvPr/>
        </p:nvSpPr>
        <p:spPr>
          <a:xfrm>
            <a:off x="0" y="3068320"/>
            <a:ext cx="7233920" cy="923330"/>
          </a:xfrm>
          <a:prstGeom prst="rect">
            <a:avLst/>
          </a:prstGeom>
          <a:noFill/>
        </p:spPr>
        <p:txBody>
          <a:bodyPr wrap="square" rtlCol="0">
            <a:spAutoFit/>
          </a:bodyPr>
          <a:lstStyle/>
          <a:p>
            <a:r>
              <a:rPr lang="en-US" altLang="zh-CN" sz="5400">
                <a:latin typeface="微软雅黑" panose="020B0503020204020204" pitchFamily="34" charset="-122"/>
                <a:ea typeface="微软雅黑" panose="020B0503020204020204" pitchFamily="34" charset="-122"/>
              </a:rPr>
              <a:t>1.</a:t>
            </a:r>
            <a:r>
              <a:rPr lang="zh-CN" altLang="en-US" sz="5400">
                <a:latin typeface="微软雅黑" panose="020B0503020204020204" pitchFamily="34" charset="-122"/>
                <a:ea typeface="微软雅黑" panose="020B0503020204020204" pitchFamily="34" charset="-122"/>
              </a:rPr>
              <a:t>半结构性修复设计</a:t>
            </a:r>
          </a:p>
        </p:txBody>
      </p:sp>
      <p:sp>
        <p:nvSpPr>
          <p:cNvPr id="25" name="文本框 24">
            <a:extLst>
              <a:ext uri="{FF2B5EF4-FFF2-40B4-BE49-F238E27FC236}">
                <a16:creationId xmlns:a16="http://schemas.microsoft.com/office/drawing/2014/main" id="{B91BDC3A-E625-C6D2-3DA5-C1DE36465781}"/>
              </a:ext>
            </a:extLst>
          </p:cNvPr>
          <p:cNvSpPr txBox="1"/>
          <p:nvPr/>
        </p:nvSpPr>
        <p:spPr>
          <a:xfrm>
            <a:off x="13176377" y="3002542"/>
            <a:ext cx="7233920" cy="923330"/>
          </a:xfrm>
          <a:prstGeom prst="rect">
            <a:avLst/>
          </a:prstGeom>
          <a:noFill/>
        </p:spPr>
        <p:txBody>
          <a:bodyPr wrap="square" rtlCol="0">
            <a:spAutoFit/>
          </a:bodyPr>
          <a:lstStyle/>
          <a:p>
            <a:r>
              <a:rPr lang="en-US" altLang="zh-CN" sz="5400">
                <a:solidFill>
                  <a:srgbClr val="FF0000"/>
                </a:solidFill>
                <a:latin typeface="微软雅黑" panose="020B0503020204020204" pitchFamily="34" charset="-122"/>
                <a:ea typeface="微软雅黑" panose="020B0503020204020204" pitchFamily="34" charset="-122"/>
              </a:rPr>
              <a:t>2.</a:t>
            </a:r>
            <a:r>
              <a:rPr lang="zh-CN" altLang="en-US" sz="5400">
                <a:solidFill>
                  <a:srgbClr val="FF0000"/>
                </a:solidFill>
                <a:latin typeface="微软雅黑" panose="020B0503020204020204" pitchFamily="34" charset="-122"/>
                <a:ea typeface="微软雅黑" panose="020B0503020204020204" pitchFamily="34" charset="-122"/>
              </a:rPr>
              <a:t>结构性修复设计</a:t>
            </a: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831F4250-C314-B2DD-05D7-0D0C2A57BF6C}"/>
                  </a:ext>
                </a:extLst>
              </p:cNvPr>
              <p:cNvSpPr txBox="1"/>
              <p:nvPr/>
            </p:nvSpPr>
            <p:spPr>
              <a:xfrm>
                <a:off x="12659361" y="4423471"/>
                <a:ext cx="10801989" cy="7609968"/>
              </a:xfrm>
              <a:prstGeom prst="rect">
                <a:avLst/>
              </a:prstGeom>
              <a:noFill/>
            </p:spPr>
            <p:txBody>
              <a:bodyPr wrap="square">
                <a:spAutoFit/>
              </a:bodyPr>
              <a:lstStyle/>
              <a:p>
                <a:pPr>
                  <a:tabLst>
                    <a:tab pos="2933700" algn="ctr"/>
                    <a:tab pos="5867400" algn="r"/>
                  </a:tabLst>
                </a:pPr>
                <a14:m>
                  <m:oMathPara xmlns:m="http://schemas.openxmlformats.org/officeDocument/2006/math">
                    <m:oMathParaPr>
                      <m:jc m:val="center"/>
                    </m:oMathParaPr>
                    <m:oMath xmlns:m="http://schemas.openxmlformats.org/officeDocument/2006/math">
                      <m:r>
                        <a:rPr lang="en-US" altLang="zh-CN" sz="3200" i="1" smtClean="0">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3200" i="1" smtClean="0">
                          <a:effectLst/>
                          <a:latin typeface="Cambria Math" panose="02040503050406030204" pitchFamily="18" charset="0"/>
                          <a:ea typeface="宋体" panose="02010600030101010101" pitchFamily="2" charset="-122"/>
                          <a:cs typeface="Times New Roman" panose="02020603050405020304" pitchFamily="18" charset="0"/>
                        </a:rPr>
                        <m:t>=0.721</m:t>
                      </m:r>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𝐷</m:t>
                          </m:r>
                        </m:e>
                        <m:sub>
                          <m:r>
                            <m:rPr>
                              <m:sty m:val="p"/>
                            </m:rPr>
                            <a:rPr lang="en-US" altLang="zh-CN" sz="3200">
                              <a:effectLst/>
                              <a:latin typeface="Cambria Math" panose="02040503050406030204" pitchFamily="18" charset="0"/>
                              <a:ea typeface="宋体" panose="02010600030101010101" pitchFamily="2" charset="-122"/>
                              <a:cs typeface="Times New Roman" panose="02020603050405020304" pitchFamily="18" charset="0"/>
                            </a:rPr>
                            <m:t>o</m:t>
                          </m:r>
                        </m:sub>
                      </m:sSub>
                      <m:sSup>
                        <m:s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𝑁</m:t>
                                      </m:r>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𝑞</m:t>
                                          </m:r>
                                        </m:e>
                                        <m:sub>
                                          <m:r>
                                            <m:rPr>
                                              <m:sty m:val="p"/>
                                            </m:rPr>
                                            <a:rPr lang="en-US" altLang="zh-CN" sz="3200">
                                              <a:effectLst/>
                                              <a:latin typeface="Cambria Math" panose="02040503050406030204" pitchFamily="18" charset="0"/>
                                              <a:ea typeface="宋体" panose="02010600030101010101" pitchFamily="2" charset="-122"/>
                                              <a:cs typeface="Times New Roman" panose="02020603050405020304" pitchFamily="18" charset="0"/>
                                            </a:rPr>
                                            <m:t>t</m:t>
                                          </m:r>
                                        </m:sub>
                                      </m:sSub>
                                    </m:num>
                                    <m:den>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𝐶</m:t>
                                      </m:r>
                                    </m:den>
                                  </m:f>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m:t>
                                  </m:r>
                                </m:e>
                                <m:sup>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2</m:t>
                                  </m:r>
                                </m:sup>
                              </m:sSup>
                            </m:num>
                            <m:den>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𝐸</m:t>
                                  </m:r>
                                </m:e>
                                <m:sub>
                                  <m:r>
                                    <m:rPr>
                                      <m:sty m:val="p"/>
                                    </m:rPr>
                                    <a:rPr lang="en-US" altLang="zh-CN" sz="3200">
                                      <a:effectLst/>
                                      <a:latin typeface="Cambria Math" panose="02040503050406030204" pitchFamily="18" charset="0"/>
                                      <a:ea typeface="宋体" panose="02010600030101010101" pitchFamily="2" charset="-122"/>
                                      <a:cs typeface="Times New Roman" panose="02020603050405020304" pitchFamily="18" charset="0"/>
                                    </a:rPr>
                                    <m:t>L</m:t>
                                  </m:r>
                                </m:sub>
                              </m:s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𝑅</m:t>
                                  </m:r>
                                </m:e>
                                <m:sub>
                                  <m:r>
                                    <m:rPr>
                                      <m:sty m:val="p"/>
                                    </m:rPr>
                                    <a:rPr lang="en-US" altLang="zh-CN" sz="3200">
                                      <a:effectLst/>
                                      <a:latin typeface="Cambria Math" panose="02040503050406030204" pitchFamily="18" charset="0"/>
                                      <a:ea typeface="宋体" panose="02010600030101010101" pitchFamily="2" charset="-122"/>
                                      <a:cs typeface="Times New Roman" panose="02020603050405020304" pitchFamily="18" charset="0"/>
                                    </a:rPr>
                                    <m:t>w</m:t>
                                  </m:r>
                                </m:sub>
                              </m:s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𝐵</m:t>
                                  </m:r>
                                </m:e>
                                <m:sup>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𝐸</m:t>
                                  </m:r>
                                </m:e>
                                <m:sub>
                                  <m:r>
                                    <m:rPr>
                                      <m:sty m:val="p"/>
                                    </m:rPr>
                                    <a:rPr lang="en-US" altLang="zh-CN" sz="3200">
                                      <a:effectLst/>
                                      <a:latin typeface="Cambria Math" panose="02040503050406030204" pitchFamily="18" charset="0"/>
                                      <a:ea typeface="宋体" panose="02010600030101010101" pitchFamily="2" charset="-122"/>
                                      <a:cs typeface="Times New Roman" panose="02020603050405020304" pitchFamily="18" charset="0"/>
                                    </a:rPr>
                                    <m:t>s</m:t>
                                  </m:r>
                                </m:sub>
                                <m:sup>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m:t>
                                  </m:r>
                                </m:sup>
                              </m:sSubSup>
                            </m:den>
                          </m:f>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m:t>
                          </m:r>
                        </m:e>
                        <m:sup>
                          <m:f>
                            <m:f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3</m:t>
                              </m:r>
                            </m:den>
                          </m:f>
                        </m:sup>
                      </m:sSup>
                    </m:oMath>
                  </m:oMathPara>
                </a14:m>
                <a:endParaRPr lang="en-US" altLang="zh-CN" sz="3200">
                  <a:effectLst/>
                  <a:latin typeface="微软雅黑" panose="020B0503020204020204" pitchFamily="34" charset="-122"/>
                  <a:ea typeface="微软雅黑" panose="020B0503020204020204" pitchFamily="34" charset="-122"/>
                  <a:cs typeface="Times New Roman" panose="02020603050405020304" pitchFamily="18" charset="0"/>
                </a:endParaRPr>
              </a:p>
              <a:p>
                <a:pPr algn="ctr">
                  <a:tabLst>
                    <a:tab pos="2933700" algn="ctr"/>
                    <a:tab pos="5867400" algn="r"/>
                  </a:tabLst>
                </a:pPr>
                <a:r>
                  <a:rPr lang="en-US" altLang="zh-CN" sz="3200">
                    <a:effectLst/>
                    <a:latin typeface="微软雅黑" panose="020B0503020204020204" pitchFamily="34" charset="-122"/>
                    <a:ea typeface="微软雅黑" panose="020B0503020204020204" pitchFamily="34" charset="-122"/>
                    <a:cs typeface="Times New Roman" panose="02020603050405020304" pitchFamily="18" charset="0"/>
                  </a:rPr>
                  <a:t>	</a:t>
                </a:r>
                <a14:m>
                  <m:oMath xmlns:m="http://schemas.openxmlformats.org/officeDocument/2006/math">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𝑅</m:t>
                        </m:r>
                      </m:e>
                      <m:sub>
                        <m:r>
                          <m:rPr>
                            <m:sty m:val="p"/>
                          </m:rPr>
                          <a:rPr lang="en-US" altLang="zh-CN" sz="3200">
                            <a:effectLst/>
                            <a:latin typeface="Cambria Math" panose="02040503050406030204" pitchFamily="18" charset="0"/>
                            <a:ea typeface="宋体" panose="02010600030101010101" pitchFamily="2" charset="-122"/>
                            <a:cs typeface="Times New Roman" panose="02020603050405020304" pitchFamily="18" charset="0"/>
                          </a:rPr>
                          <m:t>w</m:t>
                        </m:r>
                      </m:sub>
                    </m:s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=1−0.33×</m:t>
                    </m:r>
                    <m:f>
                      <m:f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𝐻</m:t>
                            </m:r>
                          </m:e>
                          <m:sub>
                            <m:r>
                              <m:rPr>
                                <m:sty m:val="p"/>
                              </m:rPr>
                              <a:rPr lang="en-US" altLang="zh-CN" sz="3200">
                                <a:effectLst/>
                                <a:latin typeface="Cambria Math" panose="02040503050406030204" pitchFamily="18" charset="0"/>
                                <a:ea typeface="宋体" panose="02010600030101010101" pitchFamily="2" charset="-122"/>
                                <a:cs typeface="Times New Roman" panose="02020603050405020304" pitchFamily="18" charset="0"/>
                              </a:rPr>
                              <m:t>w</m:t>
                            </m:r>
                          </m:sub>
                        </m:sSub>
                      </m:num>
                      <m:den>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𝐻</m:t>
                        </m:r>
                      </m:den>
                    </m:f>
                  </m:oMath>
                </a14:m>
                <a:endParaRPr lang="en-US" altLang="zh-CN" sz="3200">
                  <a:effectLst/>
                  <a:latin typeface="微软雅黑" panose="020B0503020204020204" pitchFamily="34" charset="-122"/>
                  <a:ea typeface="微软雅黑" panose="020B0503020204020204" pitchFamily="34" charset="-122"/>
                  <a:cs typeface="Times New Roman" panose="02020603050405020304" pitchFamily="18" charset="0"/>
                </a:endParaRPr>
              </a:p>
              <a:p>
                <a:pPr algn="ctr">
                  <a:tabLst>
                    <a:tab pos="2933700" algn="ctr"/>
                    <a:tab pos="5867400" algn="r"/>
                  </a:tabLst>
                </a:pPr>
                <a:r>
                  <a:rPr lang="en-US" altLang="zh-CN" sz="3200">
                    <a:effectLst/>
                    <a:latin typeface="微软雅黑" panose="020B0503020204020204" pitchFamily="34" charset="-122"/>
                    <a:ea typeface="微软雅黑" panose="020B0503020204020204" pitchFamily="34" charset="-122"/>
                    <a:cs typeface="Times New Roman" panose="02020603050405020304" pitchFamily="18" charset="0"/>
                  </a:rPr>
                  <a:t>	</a:t>
                </a:r>
                <a14:m>
                  <m:oMath xmlns:m="http://schemas.openxmlformats.org/officeDocument/2006/math">
                    <m:sSup>
                      <m:s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𝐵</m:t>
                        </m:r>
                      </m:e>
                      <m:sup>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1+4</m:t>
                        </m:r>
                        <m:sSup>
                          <m:s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0.213</m:t>
                            </m:r>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𝐻</m:t>
                            </m:r>
                          </m:sup>
                        </m:sSup>
                      </m:den>
                    </m:f>
                  </m:oMath>
                </a14:m>
                <a:r>
                  <a:rPr lang="en-US" altLang="zh-CN" sz="320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altLang="zh-CN" sz="3200">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r>
                  <a:rPr lang="zh-CN" altLang="zh-CN" sz="3200">
                    <a:effectLst/>
                    <a:latin typeface="微软雅黑" panose="020B0503020204020204" pitchFamily="34" charset="-122"/>
                    <a:ea typeface="微软雅黑" panose="020B0503020204020204" pitchFamily="34" charset="-122"/>
                  </a:rPr>
                  <a:t>式中：</a:t>
                </a:r>
              </a:p>
              <a:p>
                <a:pPr indent="266700" algn="just"/>
                <a14:m>
                  <m:oMath xmlns:m="http://schemas.openxmlformats.org/officeDocument/2006/math">
                    <m:sSub>
                      <m:sSubPr>
                        <m:ctrlPr>
                          <a:rPr lang="zh-CN" altLang="zh-CN" sz="3200" i="1">
                            <a:effectLst/>
                            <a:latin typeface="Cambria Math" panose="02040503050406030204" pitchFamily="18" charset="0"/>
                            <a:ea typeface="Cambria Math" panose="02040503050406030204" pitchFamily="18" charset="0"/>
                          </a:rPr>
                        </m:ctrlPr>
                      </m:sSubPr>
                      <m:e>
                        <m:r>
                          <a:rPr lang="en-US" altLang="zh-CN" sz="3200" i="1">
                            <a:effectLst/>
                            <a:latin typeface="Cambria Math" panose="02040503050406030204" pitchFamily="18" charset="0"/>
                            <a:ea typeface="宋体" panose="02010600030101010101" pitchFamily="2" charset="-122"/>
                          </a:rPr>
                          <m:t>𝑅</m:t>
                        </m:r>
                      </m:e>
                      <m:sub>
                        <m:r>
                          <m:rPr>
                            <m:sty m:val="p"/>
                          </m:rPr>
                          <a:rPr lang="en-US" altLang="zh-CN" sz="3200">
                            <a:effectLst/>
                            <a:latin typeface="Cambria Math" panose="02040503050406030204" pitchFamily="18" charset="0"/>
                            <a:ea typeface="宋体" panose="02010600030101010101" pitchFamily="2" charset="-122"/>
                          </a:rPr>
                          <m:t>w</m:t>
                        </m:r>
                      </m:sub>
                    </m:sSub>
                  </m:oMath>
                </a14:m>
                <a:r>
                  <a:rPr lang="zh-CN" altLang="zh-CN" sz="3200">
                    <a:effectLst/>
                    <a:latin typeface="微软雅黑" panose="020B0503020204020204" pitchFamily="34" charset="-122"/>
                    <a:ea typeface="微软雅黑" panose="020B0503020204020204" pitchFamily="34" charset="-122"/>
                  </a:rPr>
                  <a:t>——水浮力系数，最小取</a:t>
                </a:r>
                <a:r>
                  <a:rPr lang="en-US" altLang="zh-CN" sz="3200">
                    <a:effectLst/>
                    <a:latin typeface="微软雅黑" panose="020B0503020204020204" pitchFamily="34" charset="-122"/>
                    <a:ea typeface="微软雅黑" panose="020B0503020204020204" pitchFamily="34" charset="-122"/>
                  </a:rPr>
                  <a:t>0.67</a:t>
                </a:r>
                <a:r>
                  <a:rPr lang="zh-CN" altLang="zh-CN" sz="3200">
                    <a:effectLst/>
                    <a:latin typeface="微软雅黑" panose="020B0503020204020204" pitchFamily="34" charset="-122"/>
                    <a:ea typeface="微软雅黑" panose="020B0503020204020204" pitchFamily="34" charset="-122"/>
                  </a:rPr>
                  <a:t>； </a:t>
                </a:r>
              </a:p>
              <a:p>
                <a:pPr indent="266700" algn="just"/>
                <a14:m>
                  <m:oMath xmlns:m="http://schemas.openxmlformats.org/officeDocument/2006/math">
                    <m:sSup>
                      <m:sSupPr>
                        <m:ctrlPr>
                          <a:rPr lang="zh-CN" altLang="zh-CN" sz="3200" i="1">
                            <a:effectLst/>
                            <a:latin typeface="Cambria Math" panose="02040503050406030204" pitchFamily="18" charset="0"/>
                            <a:ea typeface="Cambria Math" panose="02040503050406030204" pitchFamily="18" charset="0"/>
                          </a:rPr>
                        </m:ctrlPr>
                      </m:sSupPr>
                      <m:e>
                        <m:r>
                          <a:rPr lang="en-US" altLang="zh-CN" sz="3200" i="1">
                            <a:effectLst/>
                            <a:latin typeface="Cambria Math" panose="02040503050406030204" pitchFamily="18" charset="0"/>
                            <a:ea typeface="宋体" panose="02010600030101010101" pitchFamily="2" charset="-122"/>
                          </a:rPr>
                          <m:t>𝐵</m:t>
                        </m:r>
                      </m:e>
                      <m:sup>
                        <m:r>
                          <a:rPr lang="en-US" altLang="zh-CN" sz="3200" i="1">
                            <a:effectLst/>
                            <a:latin typeface="Cambria Math" panose="02040503050406030204" pitchFamily="18" charset="0"/>
                            <a:ea typeface="宋体" panose="02010600030101010101" pitchFamily="2" charset="-122"/>
                          </a:rPr>
                          <m:t>′</m:t>
                        </m:r>
                      </m:sup>
                    </m:sSup>
                  </m:oMath>
                </a14:m>
                <a:r>
                  <a:rPr lang="zh-CN" altLang="zh-CN" sz="3200">
                    <a:effectLst/>
                    <a:latin typeface="微软雅黑" panose="020B0503020204020204" pitchFamily="34" charset="-122"/>
                    <a:ea typeface="微软雅黑" panose="020B0503020204020204" pitchFamily="34" charset="-122"/>
                  </a:rPr>
                  <a:t>——弹性支撑系数；</a:t>
                </a:r>
              </a:p>
              <a:p>
                <a:pPr indent="266700" algn="just"/>
                <a14:m>
                  <m:oMath xmlns:m="http://schemas.openxmlformats.org/officeDocument/2006/math">
                    <m:sSubSup>
                      <m:sSubSupPr>
                        <m:ctrlPr>
                          <a:rPr lang="zh-CN" altLang="zh-CN" sz="3200" i="1">
                            <a:effectLst/>
                            <a:latin typeface="Cambria Math" panose="02040503050406030204" pitchFamily="18" charset="0"/>
                            <a:ea typeface="Cambria Math" panose="02040503050406030204" pitchFamily="18" charset="0"/>
                          </a:rPr>
                        </m:ctrlPr>
                      </m:sSubSupPr>
                      <m:e>
                        <m:r>
                          <a:rPr lang="en-US" altLang="zh-CN" sz="3200" i="1">
                            <a:effectLst/>
                            <a:latin typeface="Cambria Math" panose="02040503050406030204" pitchFamily="18" charset="0"/>
                            <a:ea typeface="宋体" panose="02010600030101010101" pitchFamily="2" charset="-122"/>
                          </a:rPr>
                          <m:t>𝐸</m:t>
                        </m:r>
                      </m:e>
                      <m:sub>
                        <m:r>
                          <m:rPr>
                            <m:sty m:val="p"/>
                          </m:rPr>
                          <a:rPr lang="en-US" altLang="zh-CN" sz="3200">
                            <a:effectLst/>
                            <a:latin typeface="Cambria Math" panose="02040503050406030204" pitchFamily="18" charset="0"/>
                            <a:ea typeface="宋体" panose="02010600030101010101" pitchFamily="2" charset="-122"/>
                          </a:rPr>
                          <m:t>s</m:t>
                        </m:r>
                      </m:sub>
                      <m:sup>
                        <m:r>
                          <a:rPr lang="en-US" altLang="zh-CN" sz="3200" i="1">
                            <a:effectLst/>
                            <a:latin typeface="Cambria Math" panose="02040503050406030204" pitchFamily="18" charset="0"/>
                            <a:ea typeface="宋体" panose="02010600030101010101" pitchFamily="2" charset="-122"/>
                          </a:rPr>
                          <m:t>′</m:t>
                        </m:r>
                      </m:sup>
                    </m:sSubSup>
                  </m:oMath>
                </a14:m>
                <a:r>
                  <a:rPr lang="zh-CN" altLang="zh-CN" sz="3200">
                    <a:effectLst/>
                    <a:latin typeface="微软雅黑" panose="020B0503020204020204" pitchFamily="34" charset="-122"/>
                    <a:ea typeface="微软雅黑" panose="020B0503020204020204" pitchFamily="34" charset="-122"/>
                  </a:rPr>
                  <a:t>——管侧土综合变形模量，</a:t>
                </a:r>
                <a:r>
                  <a:rPr lang="en-US" altLang="zh-CN" sz="3200">
                    <a:effectLst/>
                    <a:latin typeface="微软雅黑" panose="020B0503020204020204" pitchFamily="34" charset="-122"/>
                    <a:ea typeface="微软雅黑" panose="020B0503020204020204" pitchFamily="34" charset="-122"/>
                  </a:rPr>
                  <a:t>MPa</a:t>
                </a:r>
                <a:r>
                  <a:rPr lang="zh-CN" altLang="en-US" sz="3200">
                    <a:latin typeface="微软雅黑" panose="020B0503020204020204" pitchFamily="34" charset="-122"/>
                    <a:ea typeface="微软雅黑" panose="020B0503020204020204" pitchFamily="34" charset="-122"/>
                  </a:rPr>
                  <a:t>。</a:t>
                </a:r>
                <a:r>
                  <a:rPr lang="zh-CN" altLang="zh-CN" sz="3200">
                    <a:effectLst/>
                    <a:latin typeface="微软雅黑" panose="020B0503020204020204" pitchFamily="34" charset="-122"/>
                    <a:ea typeface="微软雅黑" panose="020B0503020204020204" pitchFamily="34" charset="-122"/>
                  </a:rPr>
                  <a:t> </a:t>
                </a:r>
              </a:p>
              <a:p>
                <a:pPr indent="304800" algn="just"/>
                <a:r>
                  <a:rPr lang="zh-CN" altLang="zh-CN" sz="3200">
                    <a:effectLst/>
                    <a:latin typeface="微软雅黑" panose="020B0503020204020204" pitchFamily="34" charset="-122"/>
                    <a:ea typeface="微软雅黑" panose="020B0503020204020204" pitchFamily="34" charset="-122"/>
                  </a:rPr>
                  <a:t>最小壁厚同时应满足下式规定：</a:t>
                </a:r>
              </a:p>
              <a:p>
                <a:pPr algn="ctr">
                  <a:tabLst>
                    <a:tab pos="2933700" algn="ctr"/>
                    <a:tab pos="5867400" algn="r"/>
                  </a:tabLst>
                </a:pPr>
                <a:r>
                  <a:rPr lang="en-US" altLang="zh-CN" sz="3200">
                    <a:effectLst/>
                    <a:latin typeface="微软雅黑" panose="020B0503020204020204" pitchFamily="34" charset="-122"/>
                    <a:ea typeface="微软雅黑" panose="020B0503020204020204" pitchFamily="34" charset="-122"/>
                    <a:cs typeface="Times New Roman" panose="02020603050405020304" pitchFamily="18" charset="0"/>
                  </a:rPr>
                  <a:t>	</a:t>
                </a:r>
                <a14:m>
                  <m:oMath xmlns:m="http://schemas.openxmlformats.org/officeDocument/2006/math">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0.1973</m:t>
                        </m:r>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0</m:t>
                            </m:r>
                          </m:sub>
                        </m:sSub>
                      </m:num>
                      <m:den>
                        <m:sSup>
                          <m:s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𝐸</m:t>
                            </m:r>
                          </m:e>
                          <m:sup>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1/3</m:t>
                            </m:r>
                          </m:sup>
                        </m:sSup>
                      </m:den>
                    </m:f>
                  </m:oMath>
                </a14:m>
                <a:endParaRPr lang="en-US" altLang="zh-CN" sz="3200">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r>
                  <a:rPr lang="zh-CN" altLang="zh-CN" sz="3200">
                    <a:effectLst/>
                    <a:latin typeface="微软雅黑" panose="020B0503020204020204" pitchFamily="34" charset="-122"/>
                    <a:ea typeface="微软雅黑" panose="020B0503020204020204" pitchFamily="34" charset="-122"/>
                  </a:rPr>
                  <a:t>式中：</a:t>
                </a:r>
              </a:p>
              <a:p>
                <a:pPr indent="266700" algn="just"/>
                <a14:m>
                  <m:oMath xmlns:m="http://schemas.openxmlformats.org/officeDocument/2006/math">
                    <m:r>
                      <a:rPr lang="en-US" altLang="zh-CN" sz="3200" i="1">
                        <a:effectLst/>
                        <a:latin typeface="Cambria Math" panose="02040503050406030204" pitchFamily="18" charset="0"/>
                        <a:ea typeface="宋体" panose="02010600030101010101" pitchFamily="2" charset="-122"/>
                      </a:rPr>
                      <m:t>𝐸</m:t>
                    </m:r>
                  </m:oMath>
                </a14:m>
                <a:r>
                  <a:rPr lang="zh-CN" altLang="zh-CN" sz="3200">
                    <a:effectLst/>
                    <a:latin typeface="微软雅黑" panose="020B0503020204020204" pitchFamily="34" charset="-122"/>
                    <a:ea typeface="微软雅黑" panose="020B0503020204020204" pitchFamily="34" charset="-122"/>
                  </a:rPr>
                  <a:t>——内衬管短期弹性模量，</a:t>
                </a:r>
                <a:r>
                  <a:rPr lang="en-US" altLang="zh-CN" sz="3200">
                    <a:effectLst/>
                    <a:latin typeface="微软雅黑" panose="020B0503020204020204" pitchFamily="34" charset="-122"/>
                    <a:ea typeface="微软雅黑" panose="020B0503020204020204" pitchFamily="34" charset="-122"/>
                  </a:rPr>
                  <a:t>MPa</a:t>
                </a:r>
                <a:r>
                  <a:rPr lang="zh-CN" altLang="zh-CN" sz="3200">
                    <a:effectLst/>
                    <a:latin typeface="微软雅黑" panose="020B0503020204020204" pitchFamily="34" charset="-122"/>
                    <a:ea typeface="微软雅黑" panose="020B0503020204020204" pitchFamily="34" charset="-122"/>
                  </a:rPr>
                  <a:t>。</a:t>
                </a:r>
              </a:p>
              <a:p>
                <a:pPr algn="ctr">
                  <a:lnSpc>
                    <a:spcPct val="150000"/>
                  </a:lnSpc>
                  <a:tabLst>
                    <a:tab pos="2933700" algn="ctr"/>
                    <a:tab pos="5867400" algn="r"/>
                  </a:tabLst>
                </a:pPr>
                <a:endParaRPr lang="zh-CN" altLang="zh-CN" sz="3200">
                  <a:effectLst/>
                  <a:latin typeface="Cambria Math" panose="02040503050406030204" pitchFamily="18" charset="0"/>
                  <a:ea typeface="宋体" panose="02010600030101010101" pitchFamily="2" charset="-122"/>
                  <a:cs typeface="Times New Roman" panose="02020603050405020304" pitchFamily="18" charset="0"/>
                </a:endParaRPr>
              </a:p>
            </p:txBody>
          </p:sp>
        </mc:Choice>
        <mc:Fallback xmlns="">
          <p:sp>
            <p:nvSpPr>
              <p:cNvPr id="26" name="文本框 25">
                <a:extLst>
                  <a:ext uri="{FF2B5EF4-FFF2-40B4-BE49-F238E27FC236}">
                    <a16:creationId xmlns:a16="http://schemas.microsoft.com/office/drawing/2014/main" id="{831F4250-C314-B2DD-05D7-0D0C2A57BF6C}"/>
                  </a:ext>
                </a:extLst>
              </p:cNvPr>
              <p:cNvSpPr txBox="1">
                <a:spLocks noRot="1" noChangeAspect="1" noMove="1" noResize="1" noEditPoints="1" noAdjustHandles="1" noChangeArrowheads="1" noChangeShapeType="1" noTextEdit="1"/>
              </p:cNvSpPr>
              <p:nvPr/>
            </p:nvSpPr>
            <p:spPr>
              <a:xfrm>
                <a:off x="12659361" y="4423471"/>
                <a:ext cx="10801989" cy="7609968"/>
              </a:xfrm>
              <a:prstGeom prst="rect">
                <a:avLst/>
              </a:prstGeom>
              <a:blipFill>
                <a:blip r:embed="rId4"/>
                <a:stretch>
                  <a:fillRect l="-14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B9BF9C4A-15FE-33E5-2BE6-853AF5359023}"/>
                  </a:ext>
                </a:extLst>
              </p:cNvPr>
              <p:cNvSpPr txBox="1"/>
              <p:nvPr/>
            </p:nvSpPr>
            <p:spPr>
              <a:xfrm>
                <a:off x="624840" y="4258798"/>
                <a:ext cx="10644507" cy="10436896"/>
              </a:xfrm>
              <a:prstGeom prst="rect">
                <a:avLst/>
              </a:prstGeom>
              <a:noFill/>
            </p:spPr>
            <p:txBody>
              <a:bodyPr wrap="square">
                <a:spAutoFit/>
              </a:bodyPr>
              <a:lstStyle/>
              <a:p>
                <a:pPr>
                  <a:tabLst>
                    <a:tab pos="2933700" algn="ctr"/>
                    <a:tab pos="5867400" algn="r"/>
                  </a:tabLst>
                </a:pPr>
                <a14:m>
                  <m:oMathPara xmlns:m="http://schemas.openxmlformats.org/officeDocument/2006/math">
                    <m:oMathParaPr>
                      <m:jc m:val="centerGroup"/>
                    </m:oMathParaPr>
                    <m:oMath xmlns:m="http://schemas.openxmlformats.org/officeDocument/2006/math">
                      <m:r>
                        <a:rPr lang="en-US" altLang="zh-CN" sz="3200" i="1" smtClean="0">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0</m:t>
                              </m:r>
                            </m:sub>
                          </m:sSub>
                        </m:num>
                        <m:den>
                          <m:sSup>
                            <m:s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𝐾</m:t>
                                      </m:r>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𝐿</m:t>
                                          </m:r>
                                        </m:sub>
                                      </m:s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𝐶</m:t>
                                      </m:r>
                                    </m:num>
                                    <m:den>
                                      <m:d>
                                        <m:d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𝑊</m:t>
                                              </m:r>
                                            </m:sub>
                                          </m:sSub>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𝑉</m:t>
                                              </m:r>
                                            </m:sub>
                                          </m:sSub>
                                        </m:e>
                                      </m:d>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𝑁</m:t>
                                      </m:r>
                                      <m:d>
                                        <m:d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𝜇</m:t>
                                              </m:r>
                                            </m:e>
                                            <m:sup>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2</m:t>
                                              </m:r>
                                            </m:sup>
                                          </m:sSup>
                                        </m:e>
                                      </m:d>
                                    </m:den>
                                  </m:f>
                                </m:e>
                              </m:d>
                            </m:e>
                            <m:sup>
                              <m:f>
                                <m:f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3</m:t>
                                  </m:r>
                                </m:den>
                              </m:f>
                            </m:sup>
                          </m:sSup>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+1</m:t>
                          </m:r>
                        </m:den>
                      </m:f>
                    </m:oMath>
                  </m:oMathPara>
                </a14:m>
                <a:endParaRPr lang="en-US" altLang="zh-CN" sz="3200">
                  <a:effectLst/>
                  <a:latin typeface="微软雅黑" panose="020B0503020204020204" pitchFamily="34" charset="-122"/>
                  <a:ea typeface="微软雅黑" panose="020B0503020204020204" pitchFamily="34" charset="-122"/>
                  <a:cs typeface="Times New Roman" panose="02020603050405020304" pitchFamily="18" charset="0"/>
                </a:endParaRPr>
              </a:p>
              <a:p>
                <a:pPr algn="ctr">
                  <a:tabLst>
                    <a:tab pos="2933700" algn="ctr"/>
                    <a:tab pos="5867400" algn="r"/>
                  </a:tabLst>
                </a:pPr>
                <a:r>
                  <a:rPr lang="en-US" altLang="zh-CN" sz="3200">
                    <a:effectLst/>
                    <a:latin typeface="微软雅黑" panose="020B0503020204020204" pitchFamily="34" charset="-122"/>
                    <a:ea typeface="微软雅黑" panose="020B0503020204020204" pitchFamily="34" charset="-122"/>
                    <a:cs typeface="Times New Roman" panose="02020603050405020304" pitchFamily="18" charset="0"/>
                  </a:rPr>
                  <a:t>	</a:t>
                </a:r>
                <a14:m>
                  <m:oMath xmlns:m="http://schemas.openxmlformats.org/officeDocument/2006/math">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𝐶</m:t>
                    </m:r>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𝑞</m:t>
                                </m:r>
                              </m:num>
                              <m:den>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100</m:t>
                                </m:r>
                              </m:den>
                            </m:f>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m:t>
                            </m:r>
                          </m:num>
                          <m:den>
                            <m:sSup>
                              <m:s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(1+</m:t>
                                </m:r>
                                <m:f>
                                  <m:f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𝑞</m:t>
                                    </m:r>
                                  </m:num>
                                  <m:den>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100</m:t>
                                    </m:r>
                                  </m:den>
                                </m:f>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m:t>
                                </m:r>
                              </m:e>
                              <m:sup>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2</m:t>
                                </m:r>
                              </m:sup>
                            </m:sSup>
                          </m:den>
                        </m:f>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m:t>
                        </m:r>
                      </m:e>
                      <m:sup>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3</m:t>
                        </m:r>
                      </m:sup>
                    </m:sSup>
                  </m:oMath>
                </a14:m>
                <a:r>
                  <a:rPr lang="en-US" altLang="zh-CN" sz="3200">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3200">
                  <a:effectLst/>
                  <a:latin typeface="微软雅黑" panose="020B0503020204020204" pitchFamily="34" charset="-122"/>
                  <a:ea typeface="微软雅黑" panose="020B0503020204020204" pitchFamily="34" charset="-122"/>
                  <a:cs typeface="Times New Roman" panose="02020603050405020304" pitchFamily="18" charset="0"/>
                </a:endParaRPr>
              </a:p>
              <a:p>
                <a:pPr algn="ctr">
                  <a:tabLst>
                    <a:tab pos="2933700" algn="ctr"/>
                    <a:tab pos="5867400" algn="r"/>
                  </a:tabLst>
                </a:pPr>
                <a:r>
                  <a:rPr lang="en-US" altLang="zh-CN" sz="3200">
                    <a:effectLst/>
                    <a:latin typeface="微软雅黑" panose="020B0503020204020204" pitchFamily="34" charset="-122"/>
                    <a:ea typeface="微软雅黑" panose="020B0503020204020204" pitchFamily="34" charset="-122"/>
                    <a:cs typeface="Times New Roman" panose="02020603050405020304" pitchFamily="18" charset="0"/>
                  </a:rPr>
                  <a:t>	</a:t>
                </a:r>
                <a14:m>
                  <m:oMath xmlns:m="http://schemas.openxmlformats.org/officeDocument/2006/math">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𝑞</m:t>
                    </m:r>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=100×</m:t>
                    </m:r>
                    <m:f>
                      <m:f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𝐷</m:t>
                            </m:r>
                          </m:e>
                          <m:sub>
                            <m:r>
                              <m:rPr>
                                <m:sty m:val="p"/>
                              </m:rPr>
                              <a:rPr lang="en-US" altLang="zh-CN" sz="3200">
                                <a:effectLst/>
                                <a:latin typeface="Cambria Math" panose="02040503050406030204" pitchFamily="18" charset="0"/>
                                <a:ea typeface="宋体" panose="02010600030101010101" pitchFamily="2" charset="-122"/>
                                <a:cs typeface="Times New Roman" panose="02020603050405020304" pitchFamily="18" charset="0"/>
                              </a:rPr>
                              <m:t>E</m:t>
                            </m:r>
                          </m:sub>
                        </m:s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𝑚𝑖𝑛</m:t>
                            </m:r>
                          </m:sub>
                        </m:sSub>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m:t>
                        </m:r>
                      </m:num>
                      <m:den>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𝐷</m:t>
                            </m:r>
                          </m:e>
                          <m:sub>
                            <m:r>
                              <m:rPr>
                                <m:sty m:val="p"/>
                              </m:rPr>
                              <a:rPr lang="en-US" altLang="zh-CN" sz="3200">
                                <a:effectLst/>
                                <a:latin typeface="Cambria Math" panose="02040503050406030204" pitchFamily="18" charset="0"/>
                                <a:ea typeface="宋体" panose="02010600030101010101" pitchFamily="2" charset="-122"/>
                                <a:cs typeface="Times New Roman" panose="02020603050405020304" pitchFamily="18" charset="0"/>
                              </a:rPr>
                              <m:t>E</m:t>
                            </m:r>
                          </m:sub>
                        </m:sSub>
                      </m:den>
                    </m:f>
                  </m:oMath>
                </a14:m>
                <a:r>
                  <a:rPr lang="en-US" altLang="zh-CN" sz="320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200">
                    <a:effectLst/>
                    <a:latin typeface="微软雅黑" panose="020B0503020204020204" pitchFamily="34" charset="-122"/>
                    <a:ea typeface="微软雅黑" panose="020B0503020204020204" pitchFamily="34" charset="-122"/>
                    <a:cs typeface="Times New Roman" panose="02020603050405020304" pitchFamily="18" charset="0"/>
                  </a:rPr>
                  <a:t>或 </a:t>
                </a:r>
                <a:r>
                  <a:rPr lang="zh-CN" altLang="zh-CN" sz="3200">
                    <a:latin typeface="微软雅黑" panose="020B0503020204020204" pitchFamily="34" charset="-122"/>
                    <a:ea typeface="微软雅黑" panose="020B0503020204020204" pitchFamily="34" charset="-122"/>
                  </a:rPr>
                  <a:t> </a:t>
                </a:r>
                <a14:m>
                  <m:oMath xmlns:m="http://schemas.openxmlformats.org/officeDocument/2006/math">
                    <m:r>
                      <a:rPr lang="en-US" altLang="zh-CN" sz="3200" i="1">
                        <a:latin typeface="Cambria Math" panose="02040503050406030204" pitchFamily="18" charset="0"/>
                      </a:rPr>
                      <m:t>𝑞</m:t>
                    </m:r>
                    <m:r>
                      <a:rPr lang="en-US" altLang="zh-CN" sz="3200">
                        <a:latin typeface="Cambria Math" panose="02040503050406030204" pitchFamily="18" charset="0"/>
                      </a:rPr>
                      <m:t>=100×</m:t>
                    </m:r>
                    <m:f>
                      <m:fPr>
                        <m:ctrlPr>
                          <a:rPr lang="zh-CN" altLang="zh-CN" sz="3200" i="1">
                            <a:latin typeface="Cambria Math" panose="02040503050406030204" pitchFamily="18" charset="0"/>
                          </a:rPr>
                        </m:ctrlPr>
                      </m:fPr>
                      <m:num>
                        <m:r>
                          <a:rPr lang="en-US" altLang="zh-CN" sz="3200">
                            <a:latin typeface="Cambria Math" panose="02040503050406030204" pitchFamily="18" charset="0"/>
                          </a:rPr>
                          <m:t>(</m:t>
                        </m:r>
                        <m:sSub>
                          <m:sSubPr>
                            <m:ctrlPr>
                              <a:rPr lang="zh-CN" altLang="zh-CN" sz="3200" i="1">
                                <a:latin typeface="Cambria Math" panose="02040503050406030204" pitchFamily="18" charset="0"/>
                              </a:rPr>
                            </m:ctrlPr>
                          </m:sSubPr>
                          <m:e>
                            <m:r>
                              <a:rPr lang="en-US" altLang="zh-CN" sz="3200" i="1">
                                <a:latin typeface="Cambria Math" panose="02040503050406030204" pitchFamily="18" charset="0"/>
                              </a:rPr>
                              <m:t>𝐷</m:t>
                            </m:r>
                          </m:e>
                          <m:sub>
                            <m:r>
                              <a:rPr lang="en-US" altLang="zh-CN" sz="3200" i="1">
                                <a:latin typeface="Cambria Math" panose="02040503050406030204" pitchFamily="18" charset="0"/>
                              </a:rPr>
                              <m:t>𝑚𝑎𝑥</m:t>
                            </m:r>
                          </m:sub>
                        </m:sSub>
                        <m:r>
                          <a:rPr lang="en-US" altLang="zh-CN" sz="3200" i="1">
                            <a:latin typeface="Cambria Math" panose="02040503050406030204" pitchFamily="18" charset="0"/>
                          </a:rPr>
                          <m:t>−</m:t>
                        </m:r>
                        <m:sSub>
                          <m:sSubPr>
                            <m:ctrlPr>
                              <a:rPr lang="zh-CN" altLang="zh-CN" sz="3200" i="1">
                                <a:latin typeface="Cambria Math" panose="02040503050406030204" pitchFamily="18" charset="0"/>
                              </a:rPr>
                            </m:ctrlPr>
                          </m:sSubPr>
                          <m:e>
                            <m:r>
                              <a:rPr lang="en-US" altLang="zh-CN" sz="3200" i="1">
                                <a:latin typeface="Cambria Math" panose="02040503050406030204" pitchFamily="18" charset="0"/>
                              </a:rPr>
                              <m:t>𝐷</m:t>
                            </m:r>
                          </m:e>
                          <m:sub>
                            <m:r>
                              <m:rPr>
                                <m:sty m:val="p"/>
                              </m:rPr>
                              <a:rPr lang="en-US" altLang="zh-CN" sz="3200">
                                <a:latin typeface="Cambria Math" panose="02040503050406030204" pitchFamily="18" charset="0"/>
                              </a:rPr>
                              <m:t>E</m:t>
                            </m:r>
                          </m:sub>
                        </m:sSub>
                        <m:r>
                          <a:rPr lang="en-US" altLang="zh-CN" sz="3200">
                            <a:latin typeface="Cambria Math" panose="02040503050406030204" pitchFamily="18" charset="0"/>
                          </a:rPr>
                          <m:t>)</m:t>
                        </m:r>
                      </m:num>
                      <m:den>
                        <m:sSub>
                          <m:sSubPr>
                            <m:ctrlPr>
                              <a:rPr lang="zh-CN" altLang="zh-CN" sz="3200" i="1">
                                <a:latin typeface="Cambria Math" panose="02040503050406030204" pitchFamily="18" charset="0"/>
                              </a:rPr>
                            </m:ctrlPr>
                          </m:sSubPr>
                          <m:e>
                            <m:r>
                              <a:rPr lang="en-US" altLang="zh-CN" sz="3200" i="1">
                                <a:latin typeface="Cambria Math" panose="02040503050406030204" pitchFamily="18" charset="0"/>
                              </a:rPr>
                              <m:t>𝐷</m:t>
                            </m:r>
                          </m:e>
                          <m:sub>
                            <m:r>
                              <m:rPr>
                                <m:sty m:val="p"/>
                              </m:rPr>
                              <a:rPr lang="en-US" altLang="zh-CN" sz="3200">
                                <a:latin typeface="Cambria Math" panose="02040503050406030204" pitchFamily="18" charset="0"/>
                              </a:rPr>
                              <m:t>E</m:t>
                            </m:r>
                          </m:sub>
                        </m:sSub>
                      </m:den>
                    </m:f>
                  </m:oMath>
                </a14:m>
                <a:endParaRPr lang="en-US" altLang="zh-CN" sz="3200">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r>
                  <a:rPr lang="zh-CN" altLang="zh-CN" sz="3200">
                    <a:effectLst/>
                    <a:latin typeface="微软雅黑" panose="020B0503020204020204" pitchFamily="34" charset="-122"/>
                    <a:ea typeface="微软雅黑" panose="020B0503020204020204" pitchFamily="34" charset="-122"/>
                  </a:rPr>
                  <a:t>式中：</a:t>
                </a:r>
              </a:p>
              <a:p>
                <a:pPr indent="266700" algn="just"/>
                <a14:m>
                  <m:oMath xmlns:m="http://schemas.openxmlformats.org/officeDocument/2006/math">
                    <m:r>
                      <a:rPr lang="en-US" altLang="zh-CN" sz="3200" i="1">
                        <a:effectLst/>
                        <a:latin typeface="Cambria Math" panose="02040503050406030204" pitchFamily="18" charset="0"/>
                        <a:ea typeface="宋体" panose="02010600030101010101" pitchFamily="2" charset="-122"/>
                      </a:rPr>
                      <m:t>𝑡</m:t>
                    </m:r>
                  </m:oMath>
                </a14:m>
                <a:r>
                  <a:rPr lang="zh-CN" altLang="zh-CN" sz="3200">
                    <a:effectLst/>
                    <a:latin typeface="微软雅黑" panose="020B0503020204020204" pitchFamily="34" charset="-122"/>
                    <a:ea typeface="微软雅黑" panose="020B0503020204020204" pitchFamily="34" charset="-122"/>
                  </a:rPr>
                  <a:t>——内衬管壁厚，</a:t>
                </a:r>
                <a:r>
                  <a:rPr lang="en-US" altLang="zh-CN" sz="3200">
                    <a:effectLst/>
                    <a:latin typeface="微软雅黑" panose="020B0503020204020204" pitchFamily="34" charset="-122"/>
                    <a:ea typeface="微软雅黑" panose="020B0503020204020204" pitchFamily="34" charset="-122"/>
                  </a:rPr>
                  <a:t>mm</a:t>
                </a:r>
                <a:r>
                  <a:rPr lang="zh-CN" altLang="zh-CN" sz="3200">
                    <a:effectLst/>
                    <a:latin typeface="微软雅黑" panose="020B0503020204020204" pitchFamily="34" charset="-122"/>
                    <a:ea typeface="微软雅黑" panose="020B0503020204020204" pitchFamily="34" charset="-122"/>
                  </a:rPr>
                  <a:t>； </a:t>
                </a:r>
                <a14:m>
                  <m:oMath xmlns:m="http://schemas.openxmlformats.org/officeDocument/2006/math">
                    <m:sSub>
                      <m:sSubPr>
                        <m:ctrlPr>
                          <a:rPr lang="zh-CN" altLang="zh-CN" sz="3200" i="1">
                            <a:effectLst/>
                            <a:latin typeface="Cambria Math" panose="02040503050406030204" pitchFamily="18" charset="0"/>
                            <a:ea typeface="Cambria Math" panose="02040503050406030204" pitchFamily="18" charset="0"/>
                          </a:rPr>
                        </m:ctrlPr>
                      </m:sSubPr>
                      <m:e>
                        <m:r>
                          <a:rPr lang="en-US" altLang="zh-CN" sz="3200" i="1">
                            <a:effectLst/>
                            <a:latin typeface="Cambria Math" panose="02040503050406030204" pitchFamily="18" charset="0"/>
                            <a:ea typeface="宋体" panose="02010600030101010101" pitchFamily="2" charset="-122"/>
                          </a:rPr>
                          <m:t>𝐷</m:t>
                        </m:r>
                      </m:e>
                      <m:sub>
                        <m:r>
                          <a:rPr lang="en-US" altLang="zh-CN" sz="3200" i="1">
                            <a:effectLst/>
                            <a:latin typeface="Cambria Math" panose="02040503050406030204" pitchFamily="18" charset="0"/>
                            <a:ea typeface="宋体" panose="02010600030101010101" pitchFamily="2" charset="-122"/>
                          </a:rPr>
                          <m:t>0</m:t>
                        </m:r>
                      </m:sub>
                    </m:sSub>
                  </m:oMath>
                </a14:m>
                <a:r>
                  <a:rPr lang="zh-CN" altLang="zh-CN" sz="3200">
                    <a:effectLst/>
                    <a:latin typeface="微软雅黑" panose="020B0503020204020204" pitchFamily="34" charset="-122"/>
                    <a:ea typeface="微软雅黑" panose="020B0503020204020204" pitchFamily="34" charset="-122"/>
                  </a:rPr>
                  <a:t>——内衬管管道外径，</a:t>
                </a:r>
                <a:r>
                  <a:rPr lang="en-US" altLang="zh-CN" sz="3200">
                    <a:effectLst/>
                    <a:latin typeface="微软雅黑" panose="020B0503020204020204" pitchFamily="34" charset="-122"/>
                    <a:ea typeface="微软雅黑" panose="020B0503020204020204" pitchFamily="34" charset="-122"/>
                  </a:rPr>
                  <a:t>mm</a:t>
                </a:r>
                <a:r>
                  <a:rPr lang="zh-CN" altLang="zh-CN" sz="3200">
                    <a:effectLst/>
                    <a:latin typeface="微软雅黑" panose="020B0503020204020204" pitchFamily="34" charset="-122"/>
                    <a:ea typeface="微软雅黑" panose="020B0503020204020204" pitchFamily="34" charset="-122"/>
                  </a:rPr>
                  <a:t>； </a:t>
                </a:r>
              </a:p>
              <a:p>
                <a:pPr indent="266700" algn="just"/>
                <a14:m>
                  <m:oMath xmlns:m="http://schemas.openxmlformats.org/officeDocument/2006/math">
                    <m:r>
                      <a:rPr lang="en-US" altLang="zh-CN" sz="3200" i="1">
                        <a:effectLst/>
                        <a:latin typeface="Cambria Math" panose="02040503050406030204" pitchFamily="18" charset="0"/>
                        <a:ea typeface="宋体" panose="02010600030101010101" pitchFamily="2" charset="-122"/>
                      </a:rPr>
                      <m:t>𝐾</m:t>
                    </m:r>
                  </m:oMath>
                </a14:m>
                <a:r>
                  <a:rPr lang="zh-CN" altLang="zh-CN" sz="3200">
                    <a:effectLst/>
                    <a:latin typeface="微软雅黑" panose="020B0503020204020204" pitchFamily="34" charset="-122"/>
                    <a:ea typeface="微软雅黑" panose="020B0503020204020204" pitchFamily="34" charset="-122"/>
                  </a:rPr>
                  <a:t>——圆周支持率，一般取</a:t>
                </a:r>
                <a:r>
                  <a:rPr lang="en-US" altLang="zh-CN" sz="3200">
                    <a:effectLst/>
                    <a:latin typeface="微软雅黑" panose="020B0503020204020204" pitchFamily="34" charset="-122"/>
                    <a:ea typeface="微软雅黑" panose="020B0503020204020204" pitchFamily="34" charset="-122"/>
                  </a:rPr>
                  <a:t>7.0</a:t>
                </a:r>
                <a:r>
                  <a:rPr lang="zh-CN" altLang="zh-CN" sz="3200">
                    <a:effectLst/>
                    <a:latin typeface="微软雅黑" panose="020B0503020204020204" pitchFamily="34" charset="-122"/>
                    <a:ea typeface="微软雅黑" panose="020B0503020204020204" pitchFamily="34" charset="-122"/>
                  </a:rPr>
                  <a:t>； </a:t>
                </a:r>
                <a14:m>
                  <m:oMath xmlns:m="http://schemas.openxmlformats.org/officeDocument/2006/math">
                    <m:sSub>
                      <m:sSubPr>
                        <m:ctrlPr>
                          <a:rPr lang="zh-CN" altLang="zh-CN" sz="3200" i="1">
                            <a:effectLst/>
                            <a:latin typeface="Cambria Math" panose="02040503050406030204" pitchFamily="18" charset="0"/>
                            <a:ea typeface="Cambria Math" panose="02040503050406030204" pitchFamily="18" charset="0"/>
                          </a:rPr>
                        </m:ctrlPr>
                      </m:sSubPr>
                      <m:e>
                        <m:r>
                          <a:rPr lang="en-US" altLang="zh-CN" sz="3200" i="1">
                            <a:effectLst/>
                            <a:latin typeface="Cambria Math" panose="02040503050406030204" pitchFamily="18" charset="0"/>
                            <a:ea typeface="宋体" panose="02010600030101010101" pitchFamily="2" charset="-122"/>
                          </a:rPr>
                          <m:t>𝐸</m:t>
                        </m:r>
                      </m:e>
                      <m:sub>
                        <m:r>
                          <a:rPr lang="en-US" altLang="zh-CN" sz="3200" i="1">
                            <a:effectLst/>
                            <a:latin typeface="Cambria Math" panose="02040503050406030204" pitchFamily="18" charset="0"/>
                            <a:ea typeface="宋体" panose="02010600030101010101" pitchFamily="2" charset="-122"/>
                          </a:rPr>
                          <m:t>𝐿</m:t>
                        </m:r>
                      </m:sub>
                    </m:sSub>
                  </m:oMath>
                </a14:m>
                <a:r>
                  <a:rPr lang="zh-CN" altLang="zh-CN" sz="3200">
                    <a:effectLst/>
                    <a:latin typeface="微软雅黑" panose="020B0503020204020204" pitchFamily="34" charset="-122"/>
                    <a:ea typeface="微软雅黑" panose="020B0503020204020204" pitchFamily="34" charset="-122"/>
                  </a:rPr>
                  <a:t>——内衬管的长期弹性模量，</a:t>
                </a:r>
                <a:r>
                  <a:rPr lang="en-US" altLang="zh-CN" sz="3200">
                    <a:effectLst/>
                    <a:latin typeface="微软雅黑" panose="020B0503020204020204" pitchFamily="34" charset="-122"/>
                    <a:ea typeface="微软雅黑" panose="020B0503020204020204" pitchFamily="34" charset="-122"/>
                  </a:rPr>
                  <a:t>Mpa</a:t>
                </a:r>
                <a:r>
                  <a:rPr lang="zh-CN" altLang="zh-CN" sz="3200">
                    <a:effectLst/>
                    <a:latin typeface="微软雅黑" panose="020B0503020204020204" pitchFamily="34" charset="-122"/>
                    <a:ea typeface="微软雅黑" panose="020B0503020204020204" pitchFamily="34" charset="-122"/>
                  </a:rPr>
                  <a:t>，宜取短期模量的</a:t>
                </a:r>
                <a:r>
                  <a:rPr lang="en-US" altLang="zh-CN" sz="3200">
                    <a:effectLst/>
                    <a:latin typeface="微软雅黑" panose="020B0503020204020204" pitchFamily="34" charset="-122"/>
                    <a:ea typeface="微软雅黑" panose="020B0503020204020204" pitchFamily="34" charset="-122"/>
                  </a:rPr>
                  <a:t>50</a:t>
                </a:r>
                <a:r>
                  <a:rPr lang="zh-CN" altLang="zh-CN" sz="3200">
                    <a:effectLst/>
                    <a:latin typeface="微软雅黑" panose="020B0503020204020204" pitchFamily="34" charset="-122"/>
                    <a:ea typeface="微软雅黑" panose="020B0503020204020204" pitchFamily="34" charset="-122"/>
                  </a:rPr>
                  <a:t>％； </a:t>
                </a:r>
              </a:p>
              <a:p>
                <a:pPr indent="266700" algn="just"/>
                <a14:m>
                  <m:oMath xmlns:m="http://schemas.openxmlformats.org/officeDocument/2006/math">
                    <m:r>
                      <a:rPr lang="en-US" altLang="zh-CN" sz="3200" i="1">
                        <a:effectLst/>
                        <a:latin typeface="Cambria Math" panose="02040503050406030204" pitchFamily="18" charset="0"/>
                        <a:ea typeface="宋体" panose="02010600030101010101" pitchFamily="2" charset="-122"/>
                      </a:rPr>
                      <m:t>𝐶</m:t>
                    </m:r>
                  </m:oMath>
                </a14:m>
                <a:r>
                  <a:rPr lang="zh-CN" altLang="zh-CN" sz="3200">
                    <a:effectLst/>
                    <a:latin typeface="微软雅黑" panose="020B0503020204020204" pitchFamily="34" charset="-122"/>
                    <a:ea typeface="微软雅黑" panose="020B0503020204020204" pitchFamily="34" charset="-122"/>
                  </a:rPr>
                  <a:t>——椭圆度折减系数；</a:t>
                </a:r>
              </a:p>
              <a:p>
                <a:pPr indent="266700" algn="just"/>
                <a14:m>
                  <m:oMath xmlns:m="http://schemas.openxmlformats.org/officeDocument/2006/math">
                    <m:sSub>
                      <m:sSubPr>
                        <m:ctrlPr>
                          <a:rPr lang="zh-CN" altLang="zh-CN" sz="3200" i="1">
                            <a:effectLst/>
                            <a:latin typeface="Cambria Math" panose="02040503050406030204" pitchFamily="18" charset="0"/>
                            <a:ea typeface="Cambria Math" panose="02040503050406030204" pitchFamily="18" charset="0"/>
                          </a:rPr>
                        </m:ctrlPr>
                      </m:sSubPr>
                      <m:e>
                        <m:r>
                          <a:rPr lang="en-US" altLang="zh-CN" sz="3200" i="1">
                            <a:effectLst/>
                            <a:latin typeface="Cambria Math" panose="02040503050406030204" pitchFamily="18" charset="0"/>
                            <a:ea typeface="宋体" panose="02010600030101010101" pitchFamily="2" charset="-122"/>
                          </a:rPr>
                          <m:t>𝑃</m:t>
                        </m:r>
                      </m:e>
                      <m:sub>
                        <m:r>
                          <a:rPr lang="en-US" altLang="zh-CN" sz="3200" i="1">
                            <a:effectLst/>
                            <a:latin typeface="Cambria Math" panose="02040503050406030204" pitchFamily="18" charset="0"/>
                            <a:ea typeface="宋体" panose="02010600030101010101" pitchFamily="2" charset="-122"/>
                          </a:rPr>
                          <m:t>𝑊</m:t>
                        </m:r>
                      </m:sub>
                    </m:sSub>
                  </m:oMath>
                </a14:m>
                <a:r>
                  <a:rPr lang="zh-CN" altLang="zh-CN" sz="3200">
                    <a:effectLst/>
                    <a:latin typeface="微软雅黑" panose="020B0503020204020204" pitchFamily="34" charset="-122"/>
                    <a:ea typeface="微软雅黑" panose="020B0503020204020204" pitchFamily="34" charset="-122"/>
                  </a:rPr>
                  <a:t>——管底位置地下水压力（</a:t>
                </a:r>
                <a:r>
                  <a:rPr lang="en-US" altLang="zh-CN" sz="3200">
                    <a:effectLst/>
                    <a:latin typeface="微软雅黑" panose="020B0503020204020204" pitchFamily="34" charset="-122"/>
                    <a:ea typeface="微软雅黑" panose="020B0503020204020204" pitchFamily="34" charset="-122"/>
                  </a:rPr>
                  <a:t>MPa</a:t>
                </a:r>
                <a:r>
                  <a:rPr lang="zh-CN" altLang="zh-CN" sz="3200">
                    <a:effectLst/>
                    <a:latin typeface="微软雅黑" panose="020B0503020204020204" pitchFamily="34" charset="-122"/>
                    <a:ea typeface="微软雅黑" panose="020B0503020204020204" pitchFamily="34" charset="-122"/>
                  </a:rPr>
                  <a:t>）；</a:t>
                </a:r>
              </a:p>
              <a:p>
                <a:pPr indent="266700" algn="just"/>
                <a14:m>
                  <m:oMath xmlns:m="http://schemas.openxmlformats.org/officeDocument/2006/math">
                    <m:r>
                      <a:rPr lang="en-US" altLang="zh-CN" sz="3200" i="1">
                        <a:effectLst/>
                        <a:latin typeface="Cambria Math" panose="02040503050406030204" pitchFamily="18" charset="0"/>
                        <a:ea typeface="宋体" panose="02010600030101010101" pitchFamily="2" charset="-122"/>
                      </a:rPr>
                      <m:t>𝑁</m:t>
                    </m:r>
                  </m:oMath>
                </a14:m>
                <a:r>
                  <a:rPr lang="zh-CN" altLang="zh-CN" sz="3200">
                    <a:effectLst/>
                    <a:latin typeface="微软雅黑" panose="020B0503020204020204" pitchFamily="34" charset="-122"/>
                    <a:ea typeface="微软雅黑" panose="020B0503020204020204" pitchFamily="34" charset="-122"/>
                  </a:rPr>
                  <a:t>——安全系数，取</a:t>
                </a:r>
                <a:r>
                  <a:rPr lang="en-US" altLang="zh-CN" sz="3200">
                    <a:effectLst/>
                    <a:latin typeface="微软雅黑" panose="020B0503020204020204" pitchFamily="34" charset="-122"/>
                    <a:ea typeface="微软雅黑" panose="020B0503020204020204" pitchFamily="34" charset="-122"/>
                  </a:rPr>
                  <a:t>3.5</a:t>
                </a:r>
                <a:r>
                  <a:rPr lang="zh-CN" altLang="zh-CN" sz="3200">
                    <a:effectLst/>
                    <a:latin typeface="微软雅黑" panose="020B0503020204020204" pitchFamily="34" charset="-122"/>
                    <a:ea typeface="微软雅黑" panose="020B0503020204020204" pitchFamily="34" charset="-122"/>
                  </a:rPr>
                  <a:t>； </a:t>
                </a:r>
              </a:p>
              <a:p>
                <a:pPr indent="266700" algn="just"/>
                <a14:m>
                  <m:oMath xmlns:m="http://schemas.openxmlformats.org/officeDocument/2006/math">
                    <m:r>
                      <a:rPr lang="en-US" altLang="zh-CN" sz="3200" i="1">
                        <a:effectLst/>
                        <a:latin typeface="Cambria Math" panose="02040503050406030204" pitchFamily="18" charset="0"/>
                        <a:ea typeface="宋体" panose="02010600030101010101" pitchFamily="2" charset="-122"/>
                      </a:rPr>
                      <m:t>𝑞</m:t>
                    </m:r>
                  </m:oMath>
                </a14:m>
                <a:r>
                  <a:rPr lang="zh-CN" altLang="zh-CN" sz="3200">
                    <a:effectLst/>
                    <a:latin typeface="微软雅黑" panose="020B0503020204020204" pitchFamily="34" charset="-122"/>
                    <a:ea typeface="微软雅黑" panose="020B0503020204020204" pitchFamily="34" charset="-122"/>
                  </a:rPr>
                  <a:t>——原有管道的椭圆度（％），可取２％；</a:t>
                </a:r>
              </a:p>
              <a:p>
                <a:pPr indent="266700" algn="just"/>
                <a14:m>
                  <m:oMath xmlns:m="http://schemas.openxmlformats.org/officeDocument/2006/math">
                    <m:sSub>
                      <m:sSubPr>
                        <m:ctrlPr>
                          <a:rPr lang="zh-CN" altLang="zh-CN" sz="3200" i="1">
                            <a:effectLst/>
                            <a:latin typeface="Cambria Math" panose="02040503050406030204" pitchFamily="18" charset="0"/>
                            <a:ea typeface="Cambria Math" panose="02040503050406030204" pitchFamily="18" charset="0"/>
                          </a:rPr>
                        </m:ctrlPr>
                      </m:sSubPr>
                      <m:e>
                        <m:r>
                          <a:rPr lang="en-US" altLang="zh-CN" sz="3200" i="1">
                            <a:effectLst/>
                            <a:latin typeface="Cambria Math" panose="02040503050406030204" pitchFamily="18" charset="0"/>
                            <a:ea typeface="宋体" panose="02010600030101010101" pitchFamily="2" charset="-122"/>
                          </a:rPr>
                          <m:t>𝐷</m:t>
                        </m:r>
                      </m:e>
                      <m:sub>
                        <m:r>
                          <m:rPr>
                            <m:sty m:val="p"/>
                          </m:rPr>
                          <a:rPr lang="en-US" altLang="zh-CN" sz="3200">
                            <a:effectLst/>
                            <a:latin typeface="Cambria Math" panose="02040503050406030204" pitchFamily="18" charset="0"/>
                            <a:ea typeface="宋体" panose="02010600030101010101" pitchFamily="2" charset="-122"/>
                          </a:rPr>
                          <m:t>E</m:t>
                        </m:r>
                      </m:sub>
                    </m:sSub>
                  </m:oMath>
                </a14:m>
                <a:r>
                  <a:rPr lang="zh-CN" altLang="zh-CN" sz="3200">
                    <a:effectLst/>
                    <a:latin typeface="微软雅黑" panose="020B0503020204020204" pitchFamily="34" charset="-122"/>
                    <a:ea typeface="微软雅黑" panose="020B0503020204020204" pitchFamily="34" charset="-122"/>
                  </a:rPr>
                  <a:t>——原有管道的平均内径，</a:t>
                </a:r>
                <a:r>
                  <a:rPr lang="en-US" altLang="zh-CN" sz="3200">
                    <a:effectLst/>
                    <a:latin typeface="微软雅黑" panose="020B0503020204020204" pitchFamily="34" charset="-122"/>
                    <a:ea typeface="微软雅黑" panose="020B0503020204020204" pitchFamily="34" charset="-122"/>
                  </a:rPr>
                  <a:t>mm</a:t>
                </a:r>
                <a:r>
                  <a:rPr lang="zh-CN" altLang="zh-CN" sz="3200">
                    <a:effectLst/>
                    <a:latin typeface="微软雅黑" panose="020B0503020204020204" pitchFamily="34" charset="-122"/>
                    <a:ea typeface="微软雅黑" panose="020B0503020204020204" pitchFamily="34" charset="-122"/>
                  </a:rPr>
                  <a:t>；</a:t>
                </a:r>
              </a:p>
              <a:p>
                <a:pPr indent="266700" algn="just"/>
                <a14:m>
                  <m:oMath xmlns:m="http://schemas.openxmlformats.org/officeDocument/2006/math">
                    <m:sSub>
                      <m:sSubPr>
                        <m:ctrlPr>
                          <a:rPr lang="zh-CN" altLang="zh-CN" sz="3200" i="1">
                            <a:effectLst/>
                            <a:latin typeface="Cambria Math" panose="02040503050406030204" pitchFamily="18" charset="0"/>
                            <a:ea typeface="Cambria Math" panose="02040503050406030204" pitchFamily="18" charset="0"/>
                          </a:rPr>
                        </m:ctrlPr>
                      </m:sSubPr>
                      <m:e>
                        <m:r>
                          <a:rPr lang="en-US" altLang="zh-CN" sz="3200" i="1">
                            <a:effectLst/>
                            <a:latin typeface="Cambria Math" panose="02040503050406030204" pitchFamily="18" charset="0"/>
                            <a:ea typeface="宋体" panose="02010600030101010101" pitchFamily="2" charset="-122"/>
                          </a:rPr>
                          <m:t>𝐷</m:t>
                        </m:r>
                      </m:e>
                      <m:sub>
                        <m:r>
                          <a:rPr lang="en-US" altLang="zh-CN" sz="3200" i="1">
                            <a:effectLst/>
                            <a:latin typeface="Cambria Math" panose="02040503050406030204" pitchFamily="18" charset="0"/>
                            <a:ea typeface="宋体" panose="02010600030101010101" pitchFamily="2" charset="-122"/>
                          </a:rPr>
                          <m:t>𝑚𝑖𝑛</m:t>
                        </m:r>
                      </m:sub>
                    </m:sSub>
                  </m:oMath>
                </a14:m>
                <a:r>
                  <a:rPr lang="zh-CN" altLang="zh-CN" sz="3200">
                    <a:effectLst/>
                    <a:latin typeface="微软雅黑" panose="020B0503020204020204" pitchFamily="34" charset="-122"/>
                    <a:ea typeface="微软雅黑" panose="020B0503020204020204" pitchFamily="34" charset="-122"/>
                  </a:rPr>
                  <a:t>——原有管道的最小内径，</a:t>
                </a:r>
                <a:r>
                  <a:rPr lang="en-US" altLang="zh-CN" sz="3200">
                    <a:effectLst/>
                    <a:latin typeface="微软雅黑" panose="020B0503020204020204" pitchFamily="34" charset="-122"/>
                    <a:ea typeface="微软雅黑" panose="020B0503020204020204" pitchFamily="34" charset="-122"/>
                  </a:rPr>
                  <a:t>mm</a:t>
                </a:r>
                <a:r>
                  <a:rPr lang="zh-CN" altLang="zh-CN" sz="3200">
                    <a:effectLst/>
                    <a:latin typeface="微软雅黑" panose="020B0503020204020204" pitchFamily="34" charset="-122"/>
                    <a:ea typeface="微软雅黑" panose="020B0503020204020204" pitchFamily="34" charset="-122"/>
                  </a:rPr>
                  <a:t>； </a:t>
                </a:r>
              </a:p>
              <a:p>
                <a:pPr indent="266700" algn="just"/>
                <a14:m>
                  <m:oMath xmlns:m="http://schemas.openxmlformats.org/officeDocument/2006/math">
                    <m:sSub>
                      <m:sSubPr>
                        <m:ctrlPr>
                          <a:rPr lang="zh-CN" altLang="zh-CN" sz="3200" i="1">
                            <a:effectLst/>
                            <a:latin typeface="Cambria Math" panose="02040503050406030204" pitchFamily="18" charset="0"/>
                            <a:ea typeface="Cambria Math" panose="02040503050406030204" pitchFamily="18" charset="0"/>
                          </a:rPr>
                        </m:ctrlPr>
                      </m:sSubPr>
                      <m:e>
                        <m:r>
                          <a:rPr lang="en-US" altLang="zh-CN" sz="3200" i="1">
                            <a:effectLst/>
                            <a:latin typeface="Cambria Math" panose="02040503050406030204" pitchFamily="18" charset="0"/>
                            <a:ea typeface="宋体" panose="02010600030101010101" pitchFamily="2" charset="-122"/>
                          </a:rPr>
                          <m:t>𝐷</m:t>
                        </m:r>
                      </m:e>
                      <m:sub>
                        <m:r>
                          <a:rPr lang="en-US" altLang="zh-CN" sz="3200" i="1">
                            <a:effectLst/>
                            <a:latin typeface="Cambria Math" panose="02040503050406030204" pitchFamily="18" charset="0"/>
                            <a:ea typeface="宋体" panose="02010600030101010101" pitchFamily="2" charset="-122"/>
                          </a:rPr>
                          <m:t>𝑚𝑎𝑥</m:t>
                        </m:r>
                      </m:sub>
                    </m:sSub>
                  </m:oMath>
                </a14:m>
                <a:r>
                  <a:rPr lang="zh-CN" altLang="zh-CN" sz="3200">
                    <a:effectLst/>
                    <a:latin typeface="微软雅黑" panose="020B0503020204020204" pitchFamily="34" charset="-122"/>
                    <a:ea typeface="微软雅黑" panose="020B0503020204020204" pitchFamily="34" charset="-122"/>
                  </a:rPr>
                  <a:t>——原有管道的最大内径，</a:t>
                </a:r>
                <a:r>
                  <a:rPr lang="en-US" altLang="zh-CN" sz="3200">
                    <a:effectLst/>
                    <a:latin typeface="微软雅黑" panose="020B0503020204020204" pitchFamily="34" charset="-122"/>
                    <a:ea typeface="微软雅黑" panose="020B0503020204020204" pitchFamily="34" charset="-122"/>
                  </a:rPr>
                  <a:t>mm</a:t>
                </a:r>
                <a:r>
                  <a:rPr lang="zh-CN" altLang="zh-CN" sz="3200">
                    <a:effectLst/>
                    <a:latin typeface="微软雅黑" panose="020B0503020204020204" pitchFamily="34" charset="-122"/>
                    <a:ea typeface="微软雅黑" panose="020B0503020204020204" pitchFamily="34" charset="-122"/>
                  </a:rPr>
                  <a:t>。</a:t>
                </a:r>
              </a:p>
              <a:p>
                <a:pPr algn="ctr">
                  <a:lnSpc>
                    <a:spcPct val="150000"/>
                  </a:lnSpc>
                  <a:tabLst>
                    <a:tab pos="2933700" algn="ctr"/>
                    <a:tab pos="5867400" algn="r"/>
                  </a:tabLst>
                </a:pPr>
                <a:endParaRPr lang="en-US" altLang="zh-CN" sz="3200">
                  <a:effectLst/>
                  <a:latin typeface="Cambria Math" panose="02040503050406030204" pitchFamily="18" charset="0"/>
                  <a:ea typeface="宋体" panose="02010600030101010101" pitchFamily="2" charset="-122"/>
                  <a:cs typeface="Times New Roman" panose="02020603050405020304" pitchFamily="18" charset="0"/>
                </a:endParaRPr>
              </a:p>
              <a:p>
                <a:pPr algn="ctr">
                  <a:lnSpc>
                    <a:spcPct val="150000"/>
                  </a:lnSpc>
                  <a:tabLst>
                    <a:tab pos="2933700" algn="ctr"/>
                    <a:tab pos="5867400" algn="r"/>
                  </a:tabLst>
                </a:pPr>
                <a:endParaRPr lang="zh-CN" altLang="zh-CN" sz="3200">
                  <a:effectLst/>
                  <a:latin typeface="Cambria Math" panose="02040503050406030204" pitchFamily="18" charset="0"/>
                  <a:ea typeface="宋体" panose="02010600030101010101" pitchFamily="2" charset="-122"/>
                  <a:cs typeface="Times New Roman" panose="02020603050405020304" pitchFamily="18" charset="0"/>
                </a:endParaRPr>
              </a:p>
            </p:txBody>
          </p:sp>
        </mc:Choice>
        <mc:Fallback xmlns="">
          <p:sp>
            <p:nvSpPr>
              <p:cNvPr id="27" name="文本框 26">
                <a:extLst>
                  <a:ext uri="{FF2B5EF4-FFF2-40B4-BE49-F238E27FC236}">
                    <a16:creationId xmlns:a16="http://schemas.microsoft.com/office/drawing/2014/main" id="{B9BF9C4A-15FE-33E5-2BE6-853AF5359023}"/>
                  </a:ext>
                </a:extLst>
              </p:cNvPr>
              <p:cNvSpPr txBox="1">
                <a:spLocks noRot="1" noChangeAspect="1" noMove="1" noResize="1" noEditPoints="1" noAdjustHandles="1" noChangeArrowheads="1" noChangeShapeType="1" noTextEdit="1"/>
              </p:cNvSpPr>
              <p:nvPr/>
            </p:nvSpPr>
            <p:spPr>
              <a:xfrm>
                <a:off x="624840" y="4258798"/>
                <a:ext cx="10644507" cy="10436896"/>
              </a:xfrm>
              <a:prstGeom prst="rect">
                <a:avLst/>
              </a:prstGeom>
              <a:blipFill>
                <a:blip r:embed="rId5"/>
                <a:stretch>
                  <a:fillRect l="-1489" r="-52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08942956"/>
      </p:ext>
    </p:extLst>
  </p:cSld>
  <p:clrMapOvr>
    <a:masterClrMapping/>
  </p:clrMapOvr>
  <mc:AlternateContent xmlns:mc="http://schemas.openxmlformats.org/markup-compatibility/2006">
    <mc:Choice xmlns:p14="http://schemas.microsoft.com/office/powerpoint/2010/main" Requires="p14">
      <p:transition spd="slow" p14:dur="2000" advTm="15796"/>
    </mc:Choice>
    <mc:Fallback>
      <p:transition spd="slow" advTm="1579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1502" name="image 1502"/>
          <p:cNvPicPr>
            <a:picLocks noChangeAspect="1"/>
          </p:cNvPicPr>
          <p:nvPr/>
        </p:nvPicPr>
        <p:blipFill>
          <a:blip r:embed="rId2"/>
          <a:srcRect/>
          <a:stretch>
            <a:fillRect/>
          </a:stretch>
        </p:blipFill>
        <p:spPr>
          <a:xfrm>
            <a:off x="18719800" y="6477000"/>
            <a:ext cx="1651000" cy="101600"/>
          </a:xfrm>
          <a:prstGeom prst="rect">
            <a:avLst/>
          </a:prstGeom>
        </p:spPr>
      </p:pic>
      <p:pic>
        <p:nvPicPr>
          <p:cNvPr id="91507" name="image 1507"/>
          <p:cNvPicPr>
            <a:picLocks noChangeAspect="1"/>
          </p:cNvPicPr>
          <p:nvPr/>
        </p:nvPicPr>
        <p:blipFill>
          <a:blip r:embed="rId2"/>
          <a:srcRect/>
          <a:stretch>
            <a:fillRect/>
          </a:stretch>
        </p:blipFill>
        <p:spPr>
          <a:xfrm>
            <a:off x="11328400" y="6477000"/>
            <a:ext cx="1651000" cy="101600"/>
          </a:xfrm>
          <a:prstGeom prst="rect">
            <a:avLst/>
          </a:prstGeom>
        </p:spPr>
      </p:pic>
      <p:sp>
        <p:nvSpPr>
          <p:cNvPr id="15010" name="Object 15010"/>
          <p:cNvSpPr txBox="1"/>
          <p:nvPr/>
        </p:nvSpPr>
        <p:spPr>
          <a:xfrm>
            <a:off x="11269349" y="2765157"/>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2</a:t>
            </a:r>
            <a:endParaRPr lang="zh-CN" altLang="en-US"/>
          </a:p>
        </p:txBody>
      </p:sp>
      <p:sp>
        <p:nvSpPr>
          <p:cNvPr id="15016" name="Object 15016"/>
          <p:cNvSpPr txBox="1"/>
          <p:nvPr/>
        </p:nvSpPr>
        <p:spPr>
          <a:xfrm>
            <a:off x="1676400" y="732790"/>
            <a:ext cx="6761720" cy="1194740"/>
          </a:xfrm>
          <a:prstGeom prst="rect">
            <a:avLst/>
          </a:prstGeom>
        </p:spPr>
        <p:txBody>
          <a:bodyPr vert="horz" lIns="0" tIns="0" rIns="0" bIns="0" rtlCol="0" anchor="t" anchorCtr="0">
            <a:noAutofit/>
          </a:bodyPr>
          <a:lstStyle/>
          <a:p>
            <a:pPr algn="l">
              <a:lnSpc>
                <a:spcPct val="111000"/>
              </a:lnSpc>
            </a:pPr>
            <a:r>
              <a:rPr lang="zh-CN" sz="3600" b="1" i="0" spc="360">
                <a:solidFill>
                  <a:srgbClr val="313131"/>
                </a:solidFill>
                <a:latin typeface="Microsoft YaHei UI" panose="020B0503020204020204" pitchFamily="34" charset="-122"/>
                <a:ea typeface="Microsoft YaHei UI" panose="020B0503020204020204" pitchFamily="34" charset="-122"/>
              </a:rPr>
              <a:t>3.</a:t>
            </a:r>
            <a:r>
              <a:rPr lang="en-US" altLang="zh-CN" sz="3600" b="1" i="0" spc="360">
                <a:solidFill>
                  <a:srgbClr val="313131"/>
                </a:solidFill>
                <a:latin typeface="Microsoft YaHei UI" panose="020B0503020204020204" pitchFamily="34" charset="-122"/>
                <a:ea typeface="Microsoft YaHei UI" panose="020B0503020204020204" pitchFamily="34" charset="-122"/>
              </a:rPr>
              <a:t>1</a:t>
            </a:r>
            <a:endParaRPr lang="zh-CN" altLang="en-US" sz="3600" b="1" dirty="0">
              <a:latin typeface="Microsoft YaHei UI" panose="020B0503020204020204" pitchFamily="34" charset="-122"/>
              <a:ea typeface="Microsoft YaHei UI" panose="020B0503020204020204" pitchFamily="34" charset="-122"/>
            </a:endParaRPr>
          </a:p>
          <a:p>
            <a:pPr algn="l">
              <a:lnSpc>
                <a:spcPct val="111000"/>
              </a:lnSpc>
            </a:pPr>
            <a:r>
              <a:rPr lang="zh-CN" altLang="en-US" sz="3600" b="1" spc="360">
                <a:solidFill>
                  <a:srgbClr val="313131"/>
                </a:solidFill>
                <a:latin typeface="Microsoft YaHei UI" panose="020B0503020204020204" pitchFamily="34" charset="-122"/>
                <a:ea typeface="Microsoft YaHei UI" panose="020B0503020204020204" pitchFamily="34" charset="-122"/>
              </a:rPr>
              <a:t>研究成果</a:t>
            </a:r>
            <a:endParaRPr lang="zh-CN" altLang="en-US" b="1" dirty="0">
              <a:latin typeface="Microsoft YaHei UI" panose="020B0503020204020204" pitchFamily="34" charset="-122"/>
              <a:ea typeface="Microsoft YaHei UI" panose="020B0503020204020204" pitchFamily="34" charset="-122"/>
            </a:endParaRPr>
          </a:p>
        </p:txBody>
      </p:sp>
      <p:pic>
        <p:nvPicPr>
          <p:cNvPr id="915017" name="image 15017"/>
          <p:cNvPicPr>
            <a:picLocks noChangeAspect="1"/>
          </p:cNvPicPr>
          <p:nvPr/>
        </p:nvPicPr>
        <p:blipFill>
          <a:blip r:embed="rId3"/>
          <a:srcRect/>
          <a:stretch>
            <a:fillRect/>
          </a:stretch>
        </p:blipFill>
        <p:spPr>
          <a:xfrm>
            <a:off x="0" y="698500"/>
            <a:ext cx="1308100" cy="1143000"/>
          </a:xfrm>
          <a:prstGeom prst="rect">
            <a:avLst/>
          </a:prstGeom>
        </p:spPr>
      </p:pic>
      <p:cxnSp>
        <p:nvCxnSpPr>
          <p:cNvPr id="14" name="直接连接符 13">
            <a:extLst>
              <a:ext uri="{FF2B5EF4-FFF2-40B4-BE49-F238E27FC236}">
                <a16:creationId xmlns:a16="http://schemas.microsoft.com/office/drawing/2014/main" id="{511819BD-429E-BAD1-BA46-576CA1F37339}"/>
              </a:ext>
            </a:extLst>
          </p:cNvPr>
          <p:cNvCxnSpPr>
            <a:cxnSpLocks/>
          </p:cNvCxnSpPr>
          <p:nvPr/>
        </p:nvCxnSpPr>
        <p:spPr>
          <a:xfrm>
            <a:off x="11724640" y="3630879"/>
            <a:ext cx="0" cy="9195153"/>
          </a:xfrm>
          <a:prstGeom prst="line">
            <a:avLst/>
          </a:prstGeom>
          <a:ln w="3175">
            <a:solidFill>
              <a:srgbClr val="005D9D"/>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346B2FDD-5E06-CF1F-0045-0C86D95F418D}"/>
              </a:ext>
            </a:extLst>
          </p:cNvPr>
          <p:cNvSpPr txBox="1"/>
          <p:nvPr/>
        </p:nvSpPr>
        <p:spPr>
          <a:xfrm>
            <a:off x="0" y="3068320"/>
            <a:ext cx="7233920" cy="923330"/>
          </a:xfrm>
          <a:prstGeom prst="rect">
            <a:avLst/>
          </a:prstGeom>
          <a:noFill/>
        </p:spPr>
        <p:txBody>
          <a:bodyPr wrap="square" rtlCol="0">
            <a:spAutoFit/>
          </a:bodyPr>
          <a:lstStyle/>
          <a:p>
            <a:r>
              <a:rPr lang="en-US" altLang="zh-CN" sz="5400"/>
              <a:t>1.</a:t>
            </a:r>
            <a:r>
              <a:rPr lang="zh-CN" altLang="en-US" sz="5400"/>
              <a:t>喷涂用量计算</a:t>
            </a:r>
          </a:p>
        </p:txBody>
      </p:sp>
      <p:sp>
        <p:nvSpPr>
          <p:cNvPr id="25" name="文本框 24">
            <a:extLst>
              <a:ext uri="{FF2B5EF4-FFF2-40B4-BE49-F238E27FC236}">
                <a16:creationId xmlns:a16="http://schemas.microsoft.com/office/drawing/2014/main" id="{B91BDC3A-E625-C6D2-3DA5-C1DE36465781}"/>
              </a:ext>
            </a:extLst>
          </p:cNvPr>
          <p:cNvSpPr txBox="1"/>
          <p:nvPr/>
        </p:nvSpPr>
        <p:spPr>
          <a:xfrm>
            <a:off x="13176377" y="3002542"/>
            <a:ext cx="7233920" cy="923330"/>
          </a:xfrm>
          <a:prstGeom prst="rect">
            <a:avLst/>
          </a:prstGeom>
          <a:noFill/>
        </p:spPr>
        <p:txBody>
          <a:bodyPr wrap="square" rtlCol="0">
            <a:spAutoFit/>
          </a:bodyPr>
          <a:lstStyle/>
          <a:p>
            <a:r>
              <a:rPr lang="en-US" altLang="zh-CN" sz="5400"/>
              <a:t>2.</a:t>
            </a:r>
            <a:r>
              <a:rPr lang="zh-CN" altLang="en-US" sz="5400"/>
              <a:t>过流能力计算</a:t>
            </a:r>
          </a:p>
        </p:txBody>
      </p:sp>
      <p:sp>
        <p:nvSpPr>
          <p:cNvPr id="15" name="文本框 14">
            <a:extLst>
              <a:ext uri="{FF2B5EF4-FFF2-40B4-BE49-F238E27FC236}">
                <a16:creationId xmlns:a16="http://schemas.microsoft.com/office/drawing/2014/main" id="{8577416C-B391-E3FF-2610-F33EC940273D}"/>
              </a:ext>
            </a:extLst>
          </p:cNvPr>
          <p:cNvSpPr txBox="1"/>
          <p:nvPr/>
        </p:nvSpPr>
        <p:spPr>
          <a:xfrm>
            <a:off x="452509" y="4363763"/>
            <a:ext cx="8823960" cy="2214837"/>
          </a:xfrm>
          <a:prstGeom prst="rect">
            <a:avLst/>
          </a:prstGeom>
          <a:noFill/>
        </p:spPr>
        <p:txBody>
          <a:bodyPr wrap="square">
            <a:spAutoFit/>
          </a:bodyPr>
          <a:lstStyle/>
          <a:p>
            <a:pPr indent="304800" algn="just">
              <a:lnSpc>
                <a:spcPct val="150000"/>
              </a:lnSpc>
            </a:pPr>
            <a:r>
              <a:rPr lang="en-US" altLang="zh-CN" sz="3200">
                <a:effectLst/>
                <a:latin typeface="微软雅黑" panose="020B0503020204020204" pitchFamily="34" charset="-122"/>
                <a:ea typeface="微软雅黑" panose="020B0503020204020204" pitchFamily="34" charset="-122"/>
              </a:rPr>
              <a:t>  </a:t>
            </a:r>
            <a:r>
              <a:rPr lang="zh-CN" altLang="zh-CN" sz="3200">
                <a:effectLst/>
                <a:latin typeface="微软雅黑" panose="020B0503020204020204" pitchFamily="34" charset="-122"/>
                <a:ea typeface="微软雅黑" panose="020B0503020204020204" pitchFamily="34" charset="-122"/>
              </a:rPr>
              <a:t>管道进行内衬壁厚设计时，不仅需要考虑管道承载性的要求，还需要综合考虑该修复工程的经济性。</a:t>
            </a: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E0374D64-5743-9B4B-62E9-E5286966806B}"/>
                  </a:ext>
                </a:extLst>
              </p:cNvPr>
              <p:cNvSpPr txBox="1"/>
              <p:nvPr/>
            </p:nvSpPr>
            <p:spPr>
              <a:xfrm>
                <a:off x="654050" y="6858000"/>
                <a:ext cx="9733772" cy="3692165"/>
              </a:xfrm>
              <a:prstGeom prst="rect">
                <a:avLst/>
              </a:prstGeom>
              <a:noFill/>
            </p:spPr>
            <p:txBody>
              <a:bodyPr wrap="square">
                <a:spAutoFit/>
              </a:bodyPr>
              <a:lstStyle/>
              <a:p>
                <a:pPr indent="304800" algn="just">
                  <a:lnSpc>
                    <a:spcPct val="150000"/>
                  </a:lnSpc>
                </a:pPr>
                <a:r>
                  <a:rPr lang="en-US" altLang="zh-CN" sz="3200">
                    <a:effectLst/>
                    <a:latin typeface="Microsoft YaHei UI" panose="020B0503020204020204" pitchFamily="34" charset="-122"/>
                    <a:ea typeface="Microsoft YaHei UI" panose="020B0503020204020204" pitchFamily="34" charset="-122"/>
                  </a:rPr>
                  <a:t> </a:t>
                </a:r>
                <a:r>
                  <a:rPr lang="zh-CN" altLang="zh-CN" sz="3200">
                    <a:effectLst/>
                    <a:latin typeface="Microsoft YaHei UI" panose="020B0503020204020204" pitchFamily="34" charset="-122"/>
                    <a:ea typeface="Microsoft YaHei UI" panose="020B0503020204020204" pitchFamily="34" charset="-122"/>
                  </a:rPr>
                  <a:t>内衬涂料用量计算公式如下</a:t>
                </a:r>
                <a:r>
                  <a:rPr lang="zh-CN" altLang="zh-CN" sz="3200">
                    <a:effectLst/>
                    <a:latin typeface="Times New Roman" panose="02020603050405020304" pitchFamily="18" charset="0"/>
                    <a:ea typeface="宋体" panose="02010600030101010101" pitchFamily="2" charset="-122"/>
                  </a:rPr>
                  <a:t>：</a:t>
                </a:r>
              </a:p>
              <a:p>
                <a:pPr algn="ctr">
                  <a:lnSpc>
                    <a:spcPct val="150000"/>
                  </a:lnSpc>
                  <a:tabLst>
                    <a:tab pos="2933700" algn="ctr"/>
                    <a:tab pos="5867400" algn="r"/>
                  </a:tabLst>
                </a:pPr>
                <a:r>
                  <a:rPr lang="en-US" altLang="zh-CN" sz="3200">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𝑄</m:t>
                    </m:r>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𝜋</m:t>
                    </m:r>
                    <m:sSup>
                      <m:s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𝑟</m:t>
                        </m:r>
                      </m:e>
                      <m:sup>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𝑟</m:t>
                    </m:r>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𝑡</m:t>
                    </m:r>
                    <m:sSup>
                      <m:s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m:t>
                        </m:r>
                      </m:e>
                      <m:sup>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𝜋</m:t>
                    </m:r>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𝑙</m:t>
                    </m:r>
                  </m:oMath>
                </a14:m>
                <a:r>
                  <a:rPr lang="en-US" altLang="zh-CN" sz="3200">
                    <a:effectLst/>
                    <a:latin typeface="Cambria Math" panose="02040503050406030204" pitchFamily="18" charset="0"/>
                    <a:ea typeface="宋体" panose="02010600030101010101" pitchFamily="2" charset="-122"/>
                    <a:cs typeface="Times New Roman" panose="02020603050405020304" pitchFamily="18" charset="0"/>
                  </a:rPr>
                  <a:t> </a:t>
                </a:r>
                <a:endParaRPr lang="zh-CN" altLang="zh-CN" sz="3200">
                  <a:effectLst/>
                  <a:latin typeface="Cambria Math" panose="02040503050406030204" pitchFamily="18" charset="0"/>
                  <a:ea typeface="宋体" panose="02010600030101010101" pitchFamily="2" charset="-122"/>
                  <a:cs typeface="Times New Roman" panose="02020603050405020304" pitchFamily="18" charset="0"/>
                </a:endParaRPr>
              </a:p>
              <a:p>
                <a:pPr algn="just">
                  <a:lnSpc>
                    <a:spcPct val="150000"/>
                  </a:lnSpc>
                </a:pPr>
                <a:r>
                  <a:rPr lang="zh-CN" altLang="zh-CN" sz="3200">
                    <a:effectLst/>
                    <a:latin typeface="Times New Roman" panose="02020603050405020304" pitchFamily="18" charset="0"/>
                    <a:ea typeface="宋体" panose="02010600030101010101" pitchFamily="2" charset="-122"/>
                  </a:rPr>
                  <a:t>式中：</a:t>
                </a:r>
              </a:p>
              <a:p>
                <a:pPr indent="266700" algn="just">
                  <a:lnSpc>
                    <a:spcPct val="150000"/>
                  </a:lnSpc>
                </a:pPr>
                <a14:m>
                  <m:oMath xmlns:m="http://schemas.openxmlformats.org/officeDocument/2006/math">
                    <m:r>
                      <a:rPr lang="en-US" altLang="zh-CN" sz="3200" i="1">
                        <a:effectLst/>
                        <a:latin typeface="Cambria Math" panose="02040503050406030204" pitchFamily="18" charset="0"/>
                        <a:ea typeface="宋体" panose="02010600030101010101" pitchFamily="2" charset="-122"/>
                      </a:rPr>
                      <m:t>𝑙</m:t>
                    </m:r>
                  </m:oMath>
                </a14:m>
                <a:r>
                  <a:rPr lang="zh-CN" altLang="zh-CN" sz="3200">
                    <a:effectLst/>
                    <a:latin typeface="Times New Roman" panose="02020603050405020304" pitchFamily="18" charset="0"/>
                    <a:ea typeface="宋体" panose="02010600030101010101" pitchFamily="2" charset="-122"/>
                  </a:rPr>
                  <a:t>——管道长度，</a:t>
                </a:r>
                <a:r>
                  <a:rPr lang="en-US" altLang="zh-CN" sz="3200">
                    <a:effectLst/>
                    <a:latin typeface="Times New Roman" panose="02020603050405020304" pitchFamily="18" charset="0"/>
                    <a:ea typeface="宋体" panose="02010600030101010101" pitchFamily="2" charset="-122"/>
                  </a:rPr>
                  <a:t>m</a:t>
                </a:r>
                <a:r>
                  <a:rPr lang="zh-CN" altLang="zh-CN" sz="3200">
                    <a:effectLst/>
                    <a:latin typeface="Times New Roman" panose="02020603050405020304" pitchFamily="18" charset="0"/>
                    <a:ea typeface="宋体" panose="02010600030101010101" pitchFamily="2" charset="-122"/>
                  </a:rPr>
                  <a:t>；</a:t>
                </a:r>
              </a:p>
              <a:p>
                <a:pPr indent="266700" algn="just">
                  <a:lnSpc>
                    <a:spcPct val="150000"/>
                  </a:lnSpc>
                </a:pPr>
                <a:r>
                  <a:rPr lang="en-US" altLang="zh-CN" sz="3200">
                    <a:effectLst/>
                    <a:latin typeface="Times New Roman" panose="02020603050405020304" pitchFamily="18" charset="0"/>
                    <a:ea typeface="宋体" panose="02010600030101010101" pitchFamily="2" charset="-122"/>
                  </a:rPr>
                  <a:t>Q</a:t>
                </a:r>
                <a:r>
                  <a:rPr lang="zh-CN" altLang="zh-CN" sz="3200">
                    <a:effectLst/>
                    <a:latin typeface="Times New Roman" panose="02020603050405020304" pitchFamily="18" charset="0"/>
                    <a:ea typeface="宋体" panose="02010600030101010101" pitchFamily="2" charset="-122"/>
                  </a:rPr>
                  <a:t>——涂料用量，</a:t>
                </a:r>
                <a:r>
                  <a:rPr lang="en-US" altLang="zh-CN" sz="3200">
                    <a:effectLst/>
                    <a:latin typeface="Times New Roman" panose="02020603050405020304" pitchFamily="18" charset="0"/>
                    <a:ea typeface="宋体" panose="02010600030101010101" pitchFamily="2" charset="-122"/>
                  </a:rPr>
                  <a:t>m</a:t>
                </a:r>
                <a:r>
                  <a:rPr lang="en-US" altLang="zh-CN" sz="3200" baseline="30000">
                    <a:effectLst/>
                    <a:latin typeface="Times New Roman" panose="02020603050405020304" pitchFamily="18" charset="0"/>
                    <a:ea typeface="宋体" panose="02010600030101010101" pitchFamily="2" charset="-122"/>
                  </a:rPr>
                  <a:t>3</a:t>
                </a:r>
                <a:r>
                  <a:rPr lang="zh-CN" altLang="zh-CN" sz="3200">
                    <a:effectLst/>
                    <a:latin typeface="Times New Roman" panose="02020603050405020304" pitchFamily="18" charset="0"/>
                    <a:ea typeface="宋体" panose="02010600030101010101" pitchFamily="2" charset="-122"/>
                  </a:rPr>
                  <a:t>。</a:t>
                </a:r>
              </a:p>
            </p:txBody>
          </p:sp>
        </mc:Choice>
        <mc:Fallback xmlns="">
          <p:sp>
            <p:nvSpPr>
              <p:cNvPr id="17" name="文本框 16">
                <a:extLst>
                  <a:ext uri="{FF2B5EF4-FFF2-40B4-BE49-F238E27FC236}">
                    <a16:creationId xmlns:a16="http://schemas.microsoft.com/office/drawing/2014/main" id="{E0374D64-5743-9B4B-62E9-E5286966806B}"/>
                  </a:ext>
                </a:extLst>
              </p:cNvPr>
              <p:cNvSpPr txBox="1">
                <a:spLocks noRot="1" noChangeAspect="1" noMove="1" noResize="1" noEditPoints="1" noAdjustHandles="1" noChangeArrowheads="1" noChangeShapeType="1" noTextEdit="1"/>
              </p:cNvSpPr>
              <p:nvPr/>
            </p:nvSpPr>
            <p:spPr>
              <a:xfrm>
                <a:off x="654050" y="6858000"/>
                <a:ext cx="9733772" cy="3692165"/>
              </a:xfrm>
              <a:prstGeom prst="rect">
                <a:avLst/>
              </a:prstGeom>
              <a:blipFill>
                <a:blip r:embed="rId4"/>
                <a:stretch>
                  <a:fillRect l="-1565" b="-4455"/>
                </a:stretch>
              </a:blipFill>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574F1185-1441-C43D-637B-16F8234C8334}"/>
              </a:ext>
            </a:extLst>
          </p:cNvPr>
          <p:cNvSpPr txBox="1"/>
          <p:nvPr/>
        </p:nvSpPr>
        <p:spPr>
          <a:xfrm>
            <a:off x="12415527" y="4379003"/>
            <a:ext cx="9469114" cy="2062103"/>
          </a:xfrm>
          <a:prstGeom prst="rect">
            <a:avLst/>
          </a:prstGeom>
          <a:noFill/>
        </p:spPr>
        <p:txBody>
          <a:bodyPr wrap="square">
            <a:spAutoFit/>
          </a:bodyPr>
          <a:lstStyle/>
          <a:p>
            <a:r>
              <a:rPr lang="en-US" altLang="zh-CN" sz="320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200">
                <a:effectLst/>
                <a:latin typeface="微软雅黑" panose="020B0503020204020204" pitchFamily="34" charset="-122"/>
                <a:ea typeface="微软雅黑" panose="020B0503020204020204" pitchFamily="34" charset="-122"/>
                <a:cs typeface="Times New Roman" panose="02020603050405020304" pitchFamily="18" charset="0"/>
              </a:rPr>
              <a:t>在喷涂修复时，修复后管道的过流能力是我们需要考虑的一个因素。修复后管道的过流能力与修复前管道的过流能力的比值根据下式简化的曼宁方程进行计算</a:t>
            </a:r>
            <a:r>
              <a:rPr lang="zh-CN" altLang="en-US" sz="3200">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320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B4DBC078-1A70-BCD7-6017-1D72DE53807E}"/>
                  </a:ext>
                </a:extLst>
              </p:cNvPr>
              <p:cNvSpPr txBox="1"/>
              <p:nvPr/>
            </p:nvSpPr>
            <p:spPr>
              <a:xfrm>
                <a:off x="12659361" y="6656852"/>
                <a:ext cx="12354560" cy="5567614"/>
              </a:xfrm>
              <a:prstGeom prst="rect">
                <a:avLst/>
              </a:prstGeom>
              <a:noFill/>
            </p:spPr>
            <p:txBody>
              <a:bodyPr wrap="square">
                <a:spAutoFit/>
              </a:bodyPr>
              <a:lstStyle/>
              <a:p>
                <a:pPr algn="ctr">
                  <a:lnSpc>
                    <a:spcPct val="150000"/>
                  </a:lnSpc>
                  <a:tabLst>
                    <a:tab pos="2933700" algn="ctr"/>
                    <a:tab pos="5867400" algn="r"/>
                  </a:tabLst>
                </a:pPr>
                <a14:m>
                  <m:oMath xmlns:m="http://schemas.openxmlformats.org/officeDocument/2006/math">
                    <m:r>
                      <a:rPr lang="en-US" altLang="zh-CN" sz="3200" i="1" smtClean="0">
                        <a:effectLst/>
                        <a:latin typeface="Cambria Math" panose="02040503050406030204" pitchFamily="18" charset="0"/>
                        <a:ea typeface="宋体" panose="02010600030101010101" pitchFamily="2" charset="-122"/>
                        <a:cs typeface="Times New Roman" panose="02020603050405020304" pitchFamily="18" charset="0"/>
                      </a:rPr>
                      <m:t>𝐵</m:t>
                    </m:r>
                    <m:r>
                      <a:rPr lang="en-US" altLang="zh-CN" sz="3200" i="1" smtClean="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𝑛</m:t>
                            </m:r>
                          </m:e>
                          <m:sub>
                            <m:r>
                              <m:rPr>
                                <m:sty m:val="p"/>
                              </m:rPr>
                              <a:rPr lang="en-US" altLang="zh-CN" sz="3200">
                                <a:effectLst/>
                                <a:latin typeface="Cambria Math" panose="02040503050406030204" pitchFamily="18" charset="0"/>
                                <a:ea typeface="宋体" panose="02010600030101010101" pitchFamily="2" charset="-122"/>
                                <a:cs typeface="Times New Roman" panose="02020603050405020304" pitchFamily="18" charset="0"/>
                              </a:rPr>
                              <m:t>e</m:t>
                            </m:r>
                          </m:sub>
                        </m:sSub>
                      </m:num>
                      <m:den>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1</m:t>
                            </m:r>
                          </m:sub>
                        </m:sSub>
                      </m:den>
                    </m:f>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1</m:t>
                                </m:r>
                              </m:sub>
                            </m:sSub>
                          </m:num>
                          <m:den>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𝐷</m:t>
                                </m:r>
                              </m:e>
                              <m:sub>
                                <m:r>
                                  <m:rPr>
                                    <m:sty m:val="p"/>
                                  </m:rPr>
                                  <a:rPr lang="en-US" altLang="zh-CN" sz="3200">
                                    <a:effectLst/>
                                    <a:latin typeface="Cambria Math" panose="02040503050406030204" pitchFamily="18" charset="0"/>
                                    <a:ea typeface="宋体" panose="02010600030101010101" pitchFamily="2" charset="-122"/>
                                    <a:cs typeface="Times New Roman" panose="02020603050405020304" pitchFamily="18" charset="0"/>
                                  </a:rPr>
                                  <m:t>E</m:t>
                                </m:r>
                              </m:sub>
                            </m:sSub>
                          </m:den>
                        </m:f>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m:t>
                        </m:r>
                      </m:e>
                      <m:sup>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8/3</m:t>
                        </m:r>
                      </m:sup>
                    </m:sSup>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×100</m:t>
                    </m:r>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3200">
                    <a:effectLst/>
                    <a:latin typeface="Cambria Math" panose="02040503050406030204" pitchFamily="18" charset="0"/>
                    <a:ea typeface="宋体" panose="02010600030101010101" pitchFamily="2" charset="-122"/>
                    <a:cs typeface="Times New Roman" panose="02020603050405020304" pitchFamily="18" charset="0"/>
                  </a:rPr>
                  <a:t> </a:t>
                </a:r>
                <a:endParaRPr lang="zh-CN" altLang="zh-CN" sz="3200">
                  <a:effectLst/>
                  <a:latin typeface="Cambria Math" panose="02040503050406030204" pitchFamily="18" charset="0"/>
                  <a:ea typeface="宋体" panose="02010600030101010101" pitchFamily="2" charset="-122"/>
                  <a:cs typeface="Times New Roman" panose="02020603050405020304" pitchFamily="18" charset="0"/>
                </a:endParaRPr>
              </a:p>
              <a:p>
                <a:pPr algn="just">
                  <a:lnSpc>
                    <a:spcPct val="150000"/>
                  </a:lnSpc>
                </a:pPr>
                <a:r>
                  <a:rPr lang="zh-CN" altLang="zh-CN" sz="3200">
                    <a:effectLst/>
                    <a:latin typeface="Times New Roman" panose="02020603050405020304" pitchFamily="18" charset="0"/>
                    <a:ea typeface="宋体" panose="02010600030101010101" pitchFamily="2" charset="-122"/>
                  </a:rPr>
                  <a:t>式中：</a:t>
                </a:r>
              </a:p>
              <a:p>
                <a:pPr indent="266700" algn="just">
                  <a:lnSpc>
                    <a:spcPct val="150000"/>
                  </a:lnSpc>
                </a:pPr>
                <a14:m>
                  <m:oMath xmlns:m="http://schemas.openxmlformats.org/officeDocument/2006/math">
                    <m:r>
                      <a:rPr lang="en-US" altLang="zh-CN" sz="3200" i="1">
                        <a:effectLst/>
                        <a:latin typeface="Cambria Math" panose="02040503050406030204" pitchFamily="18" charset="0"/>
                        <a:ea typeface="宋体" panose="02010600030101010101" pitchFamily="2" charset="-122"/>
                      </a:rPr>
                      <m:t>𝐵</m:t>
                    </m:r>
                  </m:oMath>
                </a14:m>
                <a:r>
                  <a:rPr lang="zh-CN" altLang="zh-CN" sz="3200">
                    <a:effectLst/>
                    <a:latin typeface="Times New Roman" panose="02020603050405020304" pitchFamily="18" charset="0"/>
                    <a:ea typeface="宋体" panose="02010600030101010101" pitchFamily="2" charset="-122"/>
                  </a:rPr>
                  <a:t>——修复前后管道过流能力比；</a:t>
                </a:r>
              </a:p>
              <a:p>
                <a:pPr indent="266700" algn="just">
                  <a:lnSpc>
                    <a:spcPct val="150000"/>
                  </a:lnSpc>
                </a:pPr>
                <a14:m>
                  <m:oMath xmlns:m="http://schemas.openxmlformats.org/officeDocument/2006/math">
                    <m:sSub>
                      <m:sSubPr>
                        <m:ctrlPr>
                          <a:rPr lang="zh-CN" altLang="zh-CN" sz="3200" i="1">
                            <a:effectLst/>
                            <a:latin typeface="Cambria Math" panose="02040503050406030204" pitchFamily="18" charset="0"/>
                            <a:ea typeface="Cambria Math" panose="02040503050406030204" pitchFamily="18" charset="0"/>
                          </a:rPr>
                        </m:ctrlPr>
                      </m:sSubPr>
                      <m:e>
                        <m:r>
                          <a:rPr lang="en-US" altLang="zh-CN" sz="3200" i="1">
                            <a:effectLst/>
                            <a:latin typeface="Cambria Math" panose="02040503050406030204" pitchFamily="18" charset="0"/>
                            <a:ea typeface="宋体" panose="02010600030101010101" pitchFamily="2" charset="-122"/>
                          </a:rPr>
                          <m:t>𝑛</m:t>
                        </m:r>
                      </m:e>
                      <m:sub>
                        <m:r>
                          <m:rPr>
                            <m:sty m:val="p"/>
                          </m:rPr>
                          <a:rPr lang="en-US" altLang="zh-CN" sz="3200">
                            <a:effectLst/>
                            <a:latin typeface="Cambria Math" panose="02040503050406030204" pitchFamily="18" charset="0"/>
                            <a:ea typeface="宋体" panose="02010600030101010101" pitchFamily="2" charset="-122"/>
                          </a:rPr>
                          <m:t>e</m:t>
                        </m:r>
                      </m:sub>
                    </m:sSub>
                  </m:oMath>
                </a14:m>
                <a:r>
                  <a:rPr lang="zh-CN" altLang="zh-CN" sz="3200">
                    <a:effectLst/>
                    <a:latin typeface="Times New Roman" panose="02020603050405020304" pitchFamily="18" charset="0"/>
                    <a:ea typeface="宋体" panose="02010600030101010101" pitchFamily="2" charset="-122"/>
                  </a:rPr>
                  <a:t>——原有管道的粗糙系数；</a:t>
                </a:r>
              </a:p>
              <a:p>
                <a:pPr indent="266700" algn="just">
                  <a:lnSpc>
                    <a:spcPct val="150000"/>
                  </a:lnSpc>
                </a:pPr>
                <a14:m>
                  <m:oMath xmlns:m="http://schemas.openxmlformats.org/officeDocument/2006/math">
                    <m:sSub>
                      <m:sSubPr>
                        <m:ctrlPr>
                          <a:rPr lang="zh-CN" altLang="zh-CN" sz="3200" i="1">
                            <a:effectLst/>
                            <a:latin typeface="Cambria Math" panose="02040503050406030204" pitchFamily="18" charset="0"/>
                            <a:ea typeface="Cambria Math" panose="02040503050406030204" pitchFamily="18" charset="0"/>
                          </a:rPr>
                        </m:ctrlPr>
                      </m:sSubPr>
                      <m:e>
                        <m:r>
                          <a:rPr lang="en-US" altLang="zh-CN" sz="3200" i="1">
                            <a:effectLst/>
                            <a:latin typeface="Cambria Math" panose="02040503050406030204" pitchFamily="18" charset="0"/>
                            <a:ea typeface="宋体" panose="02010600030101010101" pitchFamily="2" charset="-122"/>
                          </a:rPr>
                          <m:t>𝐷</m:t>
                        </m:r>
                      </m:e>
                      <m:sub>
                        <m:r>
                          <a:rPr lang="en-US" altLang="zh-CN" sz="3200" i="1">
                            <a:effectLst/>
                            <a:latin typeface="Cambria Math" panose="02040503050406030204" pitchFamily="18" charset="0"/>
                            <a:ea typeface="宋体" panose="02010600030101010101" pitchFamily="2" charset="-122"/>
                          </a:rPr>
                          <m:t>1</m:t>
                        </m:r>
                      </m:sub>
                    </m:sSub>
                  </m:oMath>
                </a14:m>
                <a:r>
                  <a:rPr lang="zh-CN" altLang="zh-CN" sz="3200">
                    <a:effectLst/>
                    <a:latin typeface="Times New Roman" panose="02020603050405020304" pitchFamily="18" charset="0"/>
                    <a:ea typeface="宋体" panose="02010600030101010101" pitchFamily="2" charset="-122"/>
                  </a:rPr>
                  <a:t>——内衬管管道内径，</a:t>
                </a:r>
                <a:r>
                  <a:rPr lang="en-US" altLang="zh-CN" sz="3200">
                    <a:effectLst/>
                    <a:latin typeface="Times New Roman" panose="02020603050405020304" pitchFamily="18" charset="0"/>
                    <a:ea typeface="宋体" panose="02010600030101010101" pitchFamily="2" charset="-122"/>
                  </a:rPr>
                  <a:t>m</a:t>
                </a:r>
                <a:r>
                  <a:rPr lang="zh-CN" altLang="zh-CN" sz="3200">
                    <a:effectLst/>
                    <a:latin typeface="Times New Roman" panose="02020603050405020304" pitchFamily="18" charset="0"/>
                    <a:ea typeface="宋体" panose="02010600030101010101" pitchFamily="2" charset="-122"/>
                  </a:rPr>
                  <a:t>；</a:t>
                </a:r>
              </a:p>
              <a:p>
                <a:pPr indent="266700" algn="just">
                  <a:lnSpc>
                    <a:spcPct val="150000"/>
                  </a:lnSpc>
                </a:pPr>
                <a14:m>
                  <m:oMath xmlns:m="http://schemas.openxmlformats.org/officeDocument/2006/math">
                    <m:sSub>
                      <m:sSubPr>
                        <m:ctrlPr>
                          <a:rPr lang="zh-CN" altLang="zh-CN" sz="3200" i="1">
                            <a:effectLst/>
                            <a:latin typeface="Cambria Math" panose="02040503050406030204" pitchFamily="18" charset="0"/>
                            <a:ea typeface="Cambria Math" panose="02040503050406030204" pitchFamily="18" charset="0"/>
                          </a:rPr>
                        </m:ctrlPr>
                      </m:sSubPr>
                      <m:e>
                        <m:r>
                          <a:rPr lang="en-US" altLang="zh-CN" sz="3200" i="1">
                            <a:effectLst/>
                            <a:latin typeface="Cambria Math" panose="02040503050406030204" pitchFamily="18" charset="0"/>
                            <a:ea typeface="宋体" panose="02010600030101010101" pitchFamily="2" charset="-122"/>
                          </a:rPr>
                          <m:t>𝐷</m:t>
                        </m:r>
                      </m:e>
                      <m:sub>
                        <m:r>
                          <m:rPr>
                            <m:sty m:val="p"/>
                          </m:rPr>
                          <a:rPr lang="en-US" altLang="zh-CN" sz="3200">
                            <a:effectLst/>
                            <a:latin typeface="Cambria Math" panose="02040503050406030204" pitchFamily="18" charset="0"/>
                            <a:ea typeface="宋体" panose="02010600030101010101" pitchFamily="2" charset="-122"/>
                          </a:rPr>
                          <m:t>E</m:t>
                        </m:r>
                      </m:sub>
                    </m:sSub>
                  </m:oMath>
                </a14:m>
                <a:r>
                  <a:rPr lang="zh-CN" altLang="zh-CN" sz="3200">
                    <a:effectLst/>
                    <a:latin typeface="Times New Roman" panose="02020603050405020304" pitchFamily="18" charset="0"/>
                    <a:ea typeface="宋体" panose="02010600030101010101" pitchFamily="2" charset="-122"/>
                  </a:rPr>
                  <a:t>——原有管道的平均内径；</a:t>
                </a:r>
              </a:p>
              <a:p>
                <a:pPr indent="266700" algn="just">
                  <a:lnSpc>
                    <a:spcPct val="150000"/>
                  </a:lnSpc>
                </a:pPr>
                <a14:m>
                  <m:oMath xmlns:m="http://schemas.openxmlformats.org/officeDocument/2006/math">
                    <m:sSub>
                      <m:sSubPr>
                        <m:ctrlPr>
                          <a:rPr lang="zh-CN" altLang="zh-CN" sz="3200" i="1">
                            <a:effectLst/>
                            <a:latin typeface="Cambria Math" panose="02040503050406030204" pitchFamily="18" charset="0"/>
                            <a:ea typeface="Cambria Math" panose="02040503050406030204" pitchFamily="18" charset="0"/>
                          </a:rPr>
                        </m:ctrlPr>
                      </m:sSubPr>
                      <m:e>
                        <m:r>
                          <a:rPr lang="en-US" altLang="zh-CN" sz="3200" i="1">
                            <a:effectLst/>
                            <a:latin typeface="Cambria Math" panose="02040503050406030204" pitchFamily="18" charset="0"/>
                            <a:ea typeface="宋体" panose="02010600030101010101" pitchFamily="2" charset="-122"/>
                          </a:rPr>
                          <m:t>𝑛</m:t>
                        </m:r>
                      </m:e>
                      <m:sub>
                        <m:r>
                          <a:rPr lang="en-US" altLang="zh-CN" sz="3200" i="1">
                            <a:effectLst/>
                            <a:latin typeface="Cambria Math" panose="02040503050406030204" pitchFamily="18" charset="0"/>
                            <a:ea typeface="宋体" panose="02010600030101010101" pitchFamily="2" charset="-122"/>
                          </a:rPr>
                          <m:t>1</m:t>
                        </m:r>
                      </m:sub>
                    </m:sSub>
                  </m:oMath>
                </a14:m>
                <a:r>
                  <a:rPr lang="zh-CN" altLang="zh-CN" sz="3200">
                    <a:effectLst/>
                    <a:latin typeface="Times New Roman" panose="02020603050405020304" pitchFamily="18" charset="0"/>
                    <a:ea typeface="宋体" panose="02010600030101010101" pitchFamily="2" charset="-122"/>
                  </a:rPr>
                  <a:t>——内衬的粗造系数。</a:t>
                </a:r>
              </a:p>
            </p:txBody>
          </p:sp>
        </mc:Choice>
        <mc:Fallback xmlns="">
          <p:sp>
            <p:nvSpPr>
              <p:cNvPr id="23" name="文本框 22">
                <a:extLst>
                  <a:ext uri="{FF2B5EF4-FFF2-40B4-BE49-F238E27FC236}">
                    <a16:creationId xmlns:a16="http://schemas.microsoft.com/office/drawing/2014/main" id="{B4DBC078-1A70-BCD7-6017-1D72DE53807E}"/>
                  </a:ext>
                </a:extLst>
              </p:cNvPr>
              <p:cNvSpPr txBox="1">
                <a:spLocks noRot="1" noChangeAspect="1" noMove="1" noResize="1" noEditPoints="1" noAdjustHandles="1" noChangeArrowheads="1" noChangeShapeType="1" noTextEdit="1"/>
              </p:cNvSpPr>
              <p:nvPr/>
            </p:nvSpPr>
            <p:spPr>
              <a:xfrm>
                <a:off x="12659361" y="6656852"/>
                <a:ext cx="12354560" cy="5567614"/>
              </a:xfrm>
              <a:prstGeom prst="rect">
                <a:avLst/>
              </a:prstGeom>
              <a:blipFill>
                <a:blip r:embed="rId5"/>
                <a:stretch>
                  <a:fillRect l="-1283" b="-27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4771295"/>
      </p:ext>
    </p:extLst>
  </p:cSld>
  <p:clrMapOvr>
    <a:masterClrMapping/>
  </p:clrMapOvr>
  <mc:AlternateContent xmlns:mc="http://schemas.openxmlformats.org/markup-compatibility/2006">
    <mc:Choice xmlns:p14="http://schemas.microsoft.com/office/powerpoint/2010/main" Requires="p14">
      <p:transition spd="slow" p14:dur="2000" advTm="24376"/>
    </mc:Choice>
    <mc:Fallback>
      <p:transition spd="slow" advTm="24376"/>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1502" name="image 1502"/>
          <p:cNvPicPr>
            <a:picLocks noChangeAspect="1"/>
          </p:cNvPicPr>
          <p:nvPr/>
        </p:nvPicPr>
        <p:blipFill>
          <a:blip r:embed="rId3"/>
          <a:srcRect/>
          <a:stretch>
            <a:fillRect/>
          </a:stretch>
        </p:blipFill>
        <p:spPr>
          <a:xfrm>
            <a:off x="18719800" y="6477000"/>
            <a:ext cx="1651000" cy="101600"/>
          </a:xfrm>
          <a:prstGeom prst="rect">
            <a:avLst/>
          </a:prstGeom>
        </p:spPr>
      </p:pic>
      <p:sp>
        <p:nvSpPr>
          <p:cNvPr id="1505" name="Object 1505"/>
          <p:cNvSpPr txBox="1"/>
          <p:nvPr/>
        </p:nvSpPr>
        <p:spPr>
          <a:xfrm>
            <a:off x="18648049" y="2828657"/>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3</a:t>
            </a:r>
            <a:endParaRPr lang="zh-CN" altLang="en-US"/>
          </a:p>
        </p:txBody>
      </p:sp>
      <p:pic>
        <p:nvPicPr>
          <p:cNvPr id="91507" name="image 1507"/>
          <p:cNvPicPr>
            <a:picLocks noChangeAspect="1"/>
          </p:cNvPicPr>
          <p:nvPr/>
        </p:nvPicPr>
        <p:blipFill>
          <a:blip r:embed="rId3"/>
          <a:srcRect/>
          <a:stretch>
            <a:fillRect/>
          </a:stretch>
        </p:blipFill>
        <p:spPr>
          <a:xfrm>
            <a:off x="11328400" y="6477000"/>
            <a:ext cx="1651000" cy="101600"/>
          </a:xfrm>
          <a:prstGeom prst="rect">
            <a:avLst/>
          </a:prstGeom>
        </p:spPr>
      </p:pic>
      <p:sp>
        <p:nvSpPr>
          <p:cNvPr id="1508" name="Object 1508"/>
          <p:cNvSpPr txBox="1"/>
          <p:nvPr/>
        </p:nvSpPr>
        <p:spPr>
          <a:xfrm>
            <a:off x="9486900" y="7165975"/>
            <a:ext cx="5605110" cy="4270560"/>
          </a:xfrm>
          <a:prstGeom prst="rect">
            <a:avLst/>
          </a:prstGeom>
        </p:spPr>
        <p:txBody>
          <a:bodyPr vert="horz" lIns="0" tIns="0" rIns="0" bIns="0" rtlCol="0" anchor="t" anchorCtr="0">
            <a:noAutofit/>
          </a:bodyPr>
          <a:lstStyle/>
          <a:p>
            <a:pPr>
              <a:lnSpc>
                <a:spcPct val="133000"/>
              </a:lnSpc>
            </a:pPr>
            <a:r>
              <a:rPr lang="zh-CN" altLang="en-US" sz="3000" dirty="0">
                <a:solidFill>
                  <a:srgbClr val="FFFFFF"/>
                </a:solidFill>
                <a:latin typeface="OPPOSans-R" panose="00020600040101010101" charset="-122"/>
                <a:ea typeface="OPPOSans-R" panose="00020600040101010101" charset="-122"/>
              </a:rPr>
              <a:t>在中国纪录片的跨文化传播过程中，应运用国际化的表达方式以呈现中国文化的博大精深，使其与国际受众产生共鸣，在不同的文化群体之前寻求共通的认识，以达到最佳的传播效果。</a:t>
            </a:r>
          </a:p>
        </p:txBody>
      </p:sp>
      <p:sp>
        <p:nvSpPr>
          <p:cNvPr id="15010" name="Object 15010"/>
          <p:cNvSpPr txBox="1"/>
          <p:nvPr/>
        </p:nvSpPr>
        <p:spPr>
          <a:xfrm>
            <a:off x="11269349" y="2765157"/>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2</a:t>
            </a:r>
            <a:endParaRPr lang="zh-CN" altLang="en-US"/>
          </a:p>
        </p:txBody>
      </p:sp>
      <p:sp>
        <p:nvSpPr>
          <p:cNvPr id="15012" name="Object 15012"/>
          <p:cNvSpPr txBox="1"/>
          <p:nvPr/>
        </p:nvSpPr>
        <p:spPr>
          <a:xfrm>
            <a:off x="1874574" y="7165975"/>
            <a:ext cx="5732210" cy="3050400"/>
          </a:xfrm>
          <a:prstGeom prst="rect">
            <a:avLst/>
          </a:prstGeom>
        </p:spPr>
        <p:txBody>
          <a:bodyPr vert="horz" lIns="0" tIns="0" rIns="0" bIns="0" rtlCol="0" anchor="t" anchorCtr="0">
            <a:noAutofit/>
          </a:bodyPr>
          <a:lstStyle/>
          <a:p>
            <a:pPr algn="ctr">
              <a:lnSpc>
                <a:spcPct val="133000"/>
              </a:lnSpc>
            </a:pPr>
            <a:r>
              <a:rPr lang="zh-CN" altLang="en-US" sz="3000" dirty="0">
                <a:solidFill>
                  <a:srgbClr val="FFFFFF"/>
                </a:solidFill>
                <a:latin typeface="OPPOSans-R" panose="00020600040101010101" charset="-122"/>
                <a:ea typeface="OPPOSans-R" panose="00020600040101010101" charset="-122"/>
              </a:rPr>
              <a:t>文化差异的不可避免性直接导致了“文化折扣”现象，简言之就是在跨文化传播中原本土文化的内涵会受到一定的磨损，树立正确的文化意识，尊重各民族文化差异，是纪录片跨文化传播取得成功的必要前提。</a:t>
            </a:r>
            <a:endParaRPr lang="zh-CN" altLang="en-US" dirty="0"/>
          </a:p>
        </p:txBody>
      </p:sp>
      <p:pic>
        <p:nvPicPr>
          <p:cNvPr id="915013" name="image 15013"/>
          <p:cNvPicPr>
            <a:picLocks noChangeAspect="1"/>
          </p:cNvPicPr>
          <p:nvPr/>
        </p:nvPicPr>
        <p:blipFill>
          <a:blip r:embed="rId3"/>
          <a:srcRect/>
          <a:stretch>
            <a:fillRect/>
          </a:stretch>
        </p:blipFill>
        <p:spPr>
          <a:xfrm>
            <a:off x="3924300" y="6477000"/>
            <a:ext cx="1651000" cy="101600"/>
          </a:xfrm>
          <a:prstGeom prst="rect">
            <a:avLst/>
          </a:prstGeom>
        </p:spPr>
      </p:pic>
      <p:sp>
        <p:nvSpPr>
          <p:cNvPr id="15014" name="Object 15014"/>
          <p:cNvSpPr txBox="1"/>
          <p:nvPr/>
        </p:nvSpPr>
        <p:spPr>
          <a:xfrm>
            <a:off x="2049766" y="4765040"/>
            <a:ext cx="5490720" cy="1194740"/>
          </a:xfrm>
          <a:prstGeom prst="rect">
            <a:avLst/>
          </a:prstGeom>
        </p:spPr>
        <p:txBody>
          <a:bodyPr vert="horz" lIns="0" tIns="0" rIns="0" bIns="0" rtlCol="0" anchor="t" anchorCtr="0">
            <a:noAutofit/>
          </a:bodyPr>
          <a:lstStyle/>
          <a:p>
            <a:pPr algn="ctr">
              <a:lnSpc>
                <a:spcPct val="111000"/>
              </a:lnSpc>
            </a:pPr>
            <a:r>
              <a:rPr lang="zh-CN" altLang="en-US" sz="3600" b="1" spc="360" dirty="0">
                <a:solidFill>
                  <a:srgbClr val="FFFFFF"/>
                </a:solidFill>
                <a:latin typeface="OPPOSans-R" panose="00020600040101010101" charset="-122"/>
                <a:ea typeface="OPPOSans-R" panose="00020600040101010101" charset="-122"/>
              </a:rPr>
              <a:t>正确认识文化差异</a:t>
            </a:r>
            <a:endParaRPr lang="zh-CN" altLang="en-US" dirty="0"/>
          </a:p>
        </p:txBody>
      </p:sp>
      <p:sp>
        <p:nvSpPr>
          <p:cNvPr id="15015" name="Object 15015"/>
          <p:cNvSpPr txBox="1"/>
          <p:nvPr/>
        </p:nvSpPr>
        <p:spPr>
          <a:xfrm>
            <a:off x="3877949" y="2827654"/>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1</a:t>
            </a:r>
            <a:endParaRPr lang="zh-CN" altLang="en-US"/>
          </a:p>
        </p:txBody>
      </p:sp>
      <p:sp>
        <p:nvSpPr>
          <p:cNvPr id="15016" name="Object 15016"/>
          <p:cNvSpPr txBox="1"/>
          <p:nvPr/>
        </p:nvSpPr>
        <p:spPr>
          <a:xfrm>
            <a:off x="1676400" y="732790"/>
            <a:ext cx="6761720" cy="1194740"/>
          </a:xfrm>
          <a:prstGeom prst="rect">
            <a:avLst/>
          </a:prstGeom>
        </p:spPr>
        <p:txBody>
          <a:bodyPr vert="horz" lIns="0" tIns="0" rIns="0" bIns="0" rtlCol="0" anchor="t" anchorCtr="0">
            <a:noAutofit/>
          </a:bodyPr>
          <a:lstStyle/>
          <a:p>
            <a:pPr algn="l">
              <a:lnSpc>
                <a:spcPct val="111000"/>
              </a:lnSpc>
            </a:pPr>
            <a:r>
              <a:rPr lang="zh-CN" sz="3600" b="1" i="0" spc="360">
                <a:solidFill>
                  <a:srgbClr val="313131"/>
                </a:solidFill>
                <a:latin typeface="Microsoft YaHei UI" panose="020B0503020204020204" pitchFamily="34" charset="-122"/>
                <a:ea typeface="Microsoft YaHei UI" panose="020B0503020204020204" pitchFamily="34" charset="-122"/>
              </a:rPr>
              <a:t>3.</a:t>
            </a:r>
            <a:r>
              <a:rPr lang="en-US" altLang="zh-CN" sz="3600" b="1" i="0" spc="360">
                <a:solidFill>
                  <a:srgbClr val="313131"/>
                </a:solidFill>
                <a:latin typeface="Microsoft YaHei UI" panose="020B0503020204020204" pitchFamily="34" charset="-122"/>
                <a:ea typeface="Microsoft YaHei UI" panose="020B0503020204020204" pitchFamily="34" charset="-122"/>
              </a:rPr>
              <a:t>1</a:t>
            </a:r>
            <a:endParaRPr lang="zh-CN" altLang="en-US" sz="3600" b="1" dirty="0">
              <a:latin typeface="Microsoft YaHei UI" panose="020B0503020204020204" pitchFamily="34" charset="-122"/>
              <a:ea typeface="Microsoft YaHei UI" panose="020B0503020204020204" pitchFamily="34" charset="-122"/>
            </a:endParaRPr>
          </a:p>
          <a:p>
            <a:pPr algn="l">
              <a:lnSpc>
                <a:spcPct val="111000"/>
              </a:lnSpc>
            </a:pPr>
            <a:r>
              <a:rPr lang="zh-CN" altLang="en-US" sz="3600" b="1" spc="360">
                <a:solidFill>
                  <a:srgbClr val="313131"/>
                </a:solidFill>
                <a:latin typeface="Microsoft YaHei UI" panose="020B0503020204020204" pitchFamily="34" charset="-122"/>
                <a:ea typeface="Microsoft YaHei UI" panose="020B0503020204020204" pitchFamily="34" charset="-122"/>
              </a:rPr>
              <a:t>研究成果</a:t>
            </a:r>
            <a:endParaRPr lang="zh-CN" altLang="en-US" b="1" dirty="0">
              <a:latin typeface="Microsoft YaHei UI" panose="020B0503020204020204" pitchFamily="34" charset="-122"/>
              <a:ea typeface="Microsoft YaHei UI" panose="020B0503020204020204" pitchFamily="34" charset="-122"/>
            </a:endParaRPr>
          </a:p>
        </p:txBody>
      </p:sp>
      <p:pic>
        <p:nvPicPr>
          <p:cNvPr id="915017" name="image 15017"/>
          <p:cNvPicPr>
            <a:picLocks noChangeAspect="1"/>
          </p:cNvPicPr>
          <p:nvPr/>
        </p:nvPicPr>
        <p:blipFill>
          <a:blip r:embed="rId4"/>
          <a:srcRect/>
          <a:stretch>
            <a:fillRect/>
          </a:stretch>
        </p:blipFill>
        <p:spPr>
          <a:xfrm>
            <a:off x="0" y="698500"/>
            <a:ext cx="1308100" cy="1143000"/>
          </a:xfrm>
          <a:prstGeom prst="rect">
            <a:avLst/>
          </a:prstGeom>
        </p:spPr>
      </p:pic>
      <p:pic>
        <p:nvPicPr>
          <p:cNvPr id="4" name="图片 3">
            <a:extLst>
              <a:ext uri="{FF2B5EF4-FFF2-40B4-BE49-F238E27FC236}">
                <a16:creationId xmlns:a16="http://schemas.microsoft.com/office/drawing/2014/main" id="{1E49C31A-87A6-4E50-28E2-F69C06BD8519}"/>
              </a:ext>
            </a:extLst>
          </p:cNvPr>
          <p:cNvPicPr>
            <a:picLocks noChangeAspect="1"/>
          </p:cNvPicPr>
          <p:nvPr/>
        </p:nvPicPr>
        <p:blipFill>
          <a:blip r:embed="rId5"/>
          <a:srcRect/>
          <a:stretch/>
        </p:blipFill>
        <p:spPr>
          <a:xfrm>
            <a:off x="5692873" y="2030021"/>
            <a:ext cx="13193163" cy="11452399"/>
          </a:xfrm>
          <a:prstGeom prst="rect">
            <a:avLst/>
          </a:prstGeom>
        </p:spPr>
      </p:pic>
    </p:spTree>
    <p:extLst>
      <p:ext uri="{BB962C8B-B14F-4D97-AF65-F5344CB8AC3E}">
        <p14:creationId xmlns:p14="http://schemas.microsoft.com/office/powerpoint/2010/main" val="2966562760"/>
      </p:ext>
    </p:extLst>
  </p:cSld>
  <p:clrMapOvr>
    <a:masterClrMapping/>
  </p:clrMapOvr>
  <mc:AlternateContent xmlns:mc="http://schemas.openxmlformats.org/markup-compatibility/2006">
    <mc:Choice xmlns:p14="http://schemas.microsoft.com/office/powerpoint/2010/main" Requires="p14">
      <p:transition spd="slow" p14:dur="2000" advTm="7129"/>
    </mc:Choice>
    <mc:Fallback>
      <p:transition spd="slow" advTm="7129"/>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1502" name="image 1502"/>
          <p:cNvPicPr>
            <a:picLocks noChangeAspect="1"/>
          </p:cNvPicPr>
          <p:nvPr/>
        </p:nvPicPr>
        <p:blipFill>
          <a:blip r:embed="rId2"/>
          <a:srcRect/>
          <a:stretch>
            <a:fillRect/>
          </a:stretch>
        </p:blipFill>
        <p:spPr>
          <a:xfrm>
            <a:off x="18719800" y="6477000"/>
            <a:ext cx="1651000" cy="101600"/>
          </a:xfrm>
          <a:prstGeom prst="rect">
            <a:avLst/>
          </a:prstGeom>
        </p:spPr>
      </p:pic>
      <p:sp>
        <p:nvSpPr>
          <p:cNvPr id="1505" name="Object 1505"/>
          <p:cNvSpPr txBox="1"/>
          <p:nvPr/>
        </p:nvSpPr>
        <p:spPr>
          <a:xfrm>
            <a:off x="18648049" y="2828657"/>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3</a:t>
            </a:r>
            <a:endParaRPr lang="zh-CN" altLang="en-US"/>
          </a:p>
        </p:txBody>
      </p:sp>
      <p:pic>
        <p:nvPicPr>
          <p:cNvPr id="91507" name="image 1507"/>
          <p:cNvPicPr>
            <a:picLocks noChangeAspect="1"/>
          </p:cNvPicPr>
          <p:nvPr/>
        </p:nvPicPr>
        <p:blipFill>
          <a:blip r:embed="rId2"/>
          <a:srcRect/>
          <a:stretch>
            <a:fillRect/>
          </a:stretch>
        </p:blipFill>
        <p:spPr>
          <a:xfrm>
            <a:off x="11328400" y="6477000"/>
            <a:ext cx="1651000" cy="101600"/>
          </a:xfrm>
          <a:prstGeom prst="rect">
            <a:avLst/>
          </a:prstGeom>
        </p:spPr>
      </p:pic>
      <p:sp>
        <p:nvSpPr>
          <p:cNvPr id="1508" name="Object 1508"/>
          <p:cNvSpPr txBox="1"/>
          <p:nvPr/>
        </p:nvSpPr>
        <p:spPr>
          <a:xfrm>
            <a:off x="9486900" y="7165975"/>
            <a:ext cx="5605110" cy="4270560"/>
          </a:xfrm>
          <a:prstGeom prst="rect">
            <a:avLst/>
          </a:prstGeom>
        </p:spPr>
        <p:txBody>
          <a:bodyPr vert="horz" lIns="0" tIns="0" rIns="0" bIns="0" rtlCol="0" anchor="t" anchorCtr="0">
            <a:noAutofit/>
          </a:bodyPr>
          <a:lstStyle/>
          <a:p>
            <a:pPr>
              <a:lnSpc>
                <a:spcPct val="133000"/>
              </a:lnSpc>
            </a:pPr>
            <a:r>
              <a:rPr lang="zh-CN" altLang="en-US" sz="3000" dirty="0">
                <a:solidFill>
                  <a:srgbClr val="FFFFFF"/>
                </a:solidFill>
                <a:latin typeface="OPPOSans-R" panose="00020600040101010101" charset="-122"/>
                <a:ea typeface="OPPOSans-R" panose="00020600040101010101" charset="-122"/>
              </a:rPr>
              <a:t>在中国纪录片的跨文化传播过程中，应运用国际化的表达方式以呈现中国文化的博大精深，使其与国际受众产生共鸣，在不同的文化群体之前寻求共通的认识，以达到最佳的传播效果。</a:t>
            </a:r>
          </a:p>
        </p:txBody>
      </p:sp>
      <p:sp>
        <p:nvSpPr>
          <p:cNvPr id="15010" name="Object 15010"/>
          <p:cNvSpPr txBox="1"/>
          <p:nvPr/>
        </p:nvSpPr>
        <p:spPr>
          <a:xfrm>
            <a:off x="11269349" y="2765157"/>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2</a:t>
            </a:r>
            <a:endParaRPr lang="zh-CN" altLang="en-US"/>
          </a:p>
        </p:txBody>
      </p:sp>
      <p:sp>
        <p:nvSpPr>
          <p:cNvPr id="15012" name="Object 15012"/>
          <p:cNvSpPr txBox="1"/>
          <p:nvPr/>
        </p:nvSpPr>
        <p:spPr>
          <a:xfrm>
            <a:off x="1874574" y="7165975"/>
            <a:ext cx="5732210" cy="3050400"/>
          </a:xfrm>
          <a:prstGeom prst="rect">
            <a:avLst/>
          </a:prstGeom>
        </p:spPr>
        <p:txBody>
          <a:bodyPr vert="horz" lIns="0" tIns="0" rIns="0" bIns="0" rtlCol="0" anchor="t" anchorCtr="0">
            <a:noAutofit/>
          </a:bodyPr>
          <a:lstStyle/>
          <a:p>
            <a:pPr algn="ctr">
              <a:lnSpc>
                <a:spcPct val="133000"/>
              </a:lnSpc>
            </a:pPr>
            <a:r>
              <a:rPr lang="zh-CN" altLang="en-US" sz="3000" dirty="0">
                <a:solidFill>
                  <a:srgbClr val="FFFFFF"/>
                </a:solidFill>
                <a:latin typeface="OPPOSans-R" panose="00020600040101010101" charset="-122"/>
                <a:ea typeface="OPPOSans-R" panose="00020600040101010101" charset="-122"/>
              </a:rPr>
              <a:t>文化差异的不可避免性直接导致了“文化折扣”现象，简言之就是在跨文化传播中原本土文化的内涵会受到一定的磨损，树立正确的文化意识，尊重各民族文化差异，是纪录片跨文化传播取得成功的必要前提。</a:t>
            </a:r>
            <a:endParaRPr lang="zh-CN" altLang="en-US" dirty="0"/>
          </a:p>
        </p:txBody>
      </p:sp>
      <p:pic>
        <p:nvPicPr>
          <p:cNvPr id="915013" name="image 15013"/>
          <p:cNvPicPr>
            <a:picLocks noChangeAspect="1"/>
          </p:cNvPicPr>
          <p:nvPr/>
        </p:nvPicPr>
        <p:blipFill>
          <a:blip r:embed="rId2"/>
          <a:srcRect/>
          <a:stretch>
            <a:fillRect/>
          </a:stretch>
        </p:blipFill>
        <p:spPr>
          <a:xfrm>
            <a:off x="3924300" y="6477000"/>
            <a:ext cx="1651000" cy="101600"/>
          </a:xfrm>
          <a:prstGeom prst="rect">
            <a:avLst/>
          </a:prstGeom>
        </p:spPr>
      </p:pic>
      <p:sp>
        <p:nvSpPr>
          <p:cNvPr id="15014" name="Object 15014"/>
          <p:cNvSpPr txBox="1"/>
          <p:nvPr/>
        </p:nvSpPr>
        <p:spPr>
          <a:xfrm>
            <a:off x="2049766" y="4765040"/>
            <a:ext cx="5490720" cy="1194740"/>
          </a:xfrm>
          <a:prstGeom prst="rect">
            <a:avLst/>
          </a:prstGeom>
        </p:spPr>
        <p:txBody>
          <a:bodyPr vert="horz" lIns="0" tIns="0" rIns="0" bIns="0" rtlCol="0" anchor="t" anchorCtr="0">
            <a:noAutofit/>
          </a:bodyPr>
          <a:lstStyle/>
          <a:p>
            <a:pPr algn="ctr">
              <a:lnSpc>
                <a:spcPct val="111000"/>
              </a:lnSpc>
            </a:pPr>
            <a:r>
              <a:rPr lang="zh-CN" altLang="en-US" sz="3600" b="1" spc="360" dirty="0">
                <a:solidFill>
                  <a:srgbClr val="FFFFFF"/>
                </a:solidFill>
                <a:latin typeface="OPPOSans-R" panose="00020600040101010101" charset="-122"/>
                <a:ea typeface="OPPOSans-R" panose="00020600040101010101" charset="-122"/>
              </a:rPr>
              <a:t>正确认识文化差异</a:t>
            </a:r>
            <a:endParaRPr lang="zh-CN" altLang="en-US" dirty="0"/>
          </a:p>
        </p:txBody>
      </p:sp>
      <p:sp>
        <p:nvSpPr>
          <p:cNvPr id="15015" name="Object 15015"/>
          <p:cNvSpPr txBox="1"/>
          <p:nvPr/>
        </p:nvSpPr>
        <p:spPr>
          <a:xfrm>
            <a:off x="3877949" y="2827654"/>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1</a:t>
            </a:r>
            <a:endParaRPr lang="zh-CN" altLang="en-US"/>
          </a:p>
        </p:txBody>
      </p:sp>
      <p:sp>
        <p:nvSpPr>
          <p:cNvPr id="15016" name="Object 15016"/>
          <p:cNvSpPr txBox="1"/>
          <p:nvPr/>
        </p:nvSpPr>
        <p:spPr>
          <a:xfrm>
            <a:off x="1676400" y="732790"/>
            <a:ext cx="6761720" cy="1194740"/>
          </a:xfrm>
          <a:prstGeom prst="rect">
            <a:avLst/>
          </a:prstGeom>
        </p:spPr>
        <p:txBody>
          <a:bodyPr vert="horz" lIns="0" tIns="0" rIns="0" bIns="0" rtlCol="0" anchor="t" anchorCtr="0">
            <a:noAutofit/>
          </a:bodyPr>
          <a:lstStyle/>
          <a:p>
            <a:pPr algn="l">
              <a:lnSpc>
                <a:spcPct val="111000"/>
              </a:lnSpc>
            </a:pPr>
            <a:r>
              <a:rPr lang="zh-CN" sz="3600" b="1" i="0" spc="360">
                <a:solidFill>
                  <a:srgbClr val="313131"/>
                </a:solidFill>
                <a:latin typeface="Microsoft YaHei UI" panose="020B0503020204020204" pitchFamily="34" charset="-122"/>
                <a:ea typeface="Microsoft YaHei UI" panose="020B0503020204020204" pitchFamily="34" charset="-122"/>
              </a:rPr>
              <a:t>3.</a:t>
            </a:r>
            <a:r>
              <a:rPr lang="en-US" altLang="zh-CN" sz="3600" b="1" i="0" spc="360">
                <a:solidFill>
                  <a:srgbClr val="313131"/>
                </a:solidFill>
                <a:latin typeface="Microsoft YaHei UI" panose="020B0503020204020204" pitchFamily="34" charset="-122"/>
                <a:ea typeface="Microsoft YaHei UI" panose="020B0503020204020204" pitchFamily="34" charset="-122"/>
              </a:rPr>
              <a:t>1</a:t>
            </a:r>
            <a:endParaRPr lang="zh-CN" altLang="en-US" sz="3600" b="1" dirty="0">
              <a:latin typeface="Microsoft YaHei UI" panose="020B0503020204020204" pitchFamily="34" charset="-122"/>
              <a:ea typeface="Microsoft YaHei UI" panose="020B0503020204020204" pitchFamily="34" charset="-122"/>
            </a:endParaRPr>
          </a:p>
          <a:p>
            <a:pPr algn="l">
              <a:lnSpc>
                <a:spcPct val="111000"/>
              </a:lnSpc>
            </a:pPr>
            <a:r>
              <a:rPr lang="zh-CN" altLang="en-US" sz="3600" b="1" spc="360">
                <a:solidFill>
                  <a:srgbClr val="313131"/>
                </a:solidFill>
                <a:latin typeface="Microsoft YaHei UI" panose="020B0503020204020204" pitchFamily="34" charset="-122"/>
                <a:ea typeface="Microsoft YaHei UI" panose="020B0503020204020204" pitchFamily="34" charset="-122"/>
              </a:rPr>
              <a:t>研究成果</a:t>
            </a:r>
            <a:endParaRPr lang="zh-CN" altLang="en-US" b="1" dirty="0">
              <a:latin typeface="Microsoft YaHei UI" panose="020B0503020204020204" pitchFamily="34" charset="-122"/>
              <a:ea typeface="Microsoft YaHei UI" panose="020B0503020204020204" pitchFamily="34" charset="-122"/>
            </a:endParaRPr>
          </a:p>
        </p:txBody>
      </p:sp>
      <p:pic>
        <p:nvPicPr>
          <p:cNvPr id="915017" name="image 15017"/>
          <p:cNvPicPr>
            <a:picLocks noChangeAspect="1"/>
          </p:cNvPicPr>
          <p:nvPr/>
        </p:nvPicPr>
        <p:blipFill>
          <a:blip r:embed="rId3"/>
          <a:srcRect/>
          <a:stretch>
            <a:fillRect/>
          </a:stretch>
        </p:blipFill>
        <p:spPr>
          <a:xfrm>
            <a:off x="0" y="698500"/>
            <a:ext cx="1308100" cy="1143000"/>
          </a:xfrm>
          <a:prstGeom prst="rect">
            <a:avLst/>
          </a:prstGeom>
        </p:spPr>
      </p:pic>
      <p:pic>
        <p:nvPicPr>
          <p:cNvPr id="10" name="图片 9">
            <a:extLst>
              <a:ext uri="{FF2B5EF4-FFF2-40B4-BE49-F238E27FC236}">
                <a16:creationId xmlns:a16="http://schemas.microsoft.com/office/drawing/2014/main" id="{D10ED7FA-CC33-7563-3AB8-2E84A0F7EF70}"/>
              </a:ext>
            </a:extLst>
          </p:cNvPr>
          <p:cNvPicPr>
            <a:picLocks noChangeAspect="1"/>
          </p:cNvPicPr>
          <p:nvPr/>
        </p:nvPicPr>
        <p:blipFill>
          <a:blip r:embed="rId4"/>
          <a:stretch>
            <a:fillRect/>
          </a:stretch>
        </p:blipFill>
        <p:spPr>
          <a:xfrm>
            <a:off x="3087506" y="2447721"/>
            <a:ext cx="18403897" cy="8820557"/>
          </a:xfrm>
          <a:prstGeom prst="rect">
            <a:avLst/>
          </a:prstGeom>
        </p:spPr>
      </p:pic>
    </p:spTree>
    <p:extLst>
      <p:ext uri="{BB962C8B-B14F-4D97-AF65-F5344CB8AC3E}">
        <p14:creationId xmlns:p14="http://schemas.microsoft.com/office/powerpoint/2010/main" val="573867045"/>
      </p:ext>
    </p:extLst>
  </p:cSld>
  <p:clrMapOvr>
    <a:masterClrMapping/>
  </p:clrMapOvr>
  <mc:AlternateContent xmlns:mc="http://schemas.openxmlformats.org/markup-compatibility/2006">
    <mc:Choice xmlns:p14="http://schemas.microsoft.com/office/powerpoint/2010/main" Requires="p14">
      <p:transition spd="slow" p14:dur="2000" advTm="6051"/>
    </mc:Choice>
    <mc:Fallback>
      <p:transition spd="slow" advTm="6051"/>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1502" name="image 1502"/>
          <p:cNvPicPr>
            <a:picLocks noChangeAspect="1"/>
          </p:cNvPicPr>
          <p:nvPr/>
        </p:nvPicPr>
        <p:blipFill>
          <a:blip r:embed="rId2"/>
          <a:srcRect/>
          <a:stretch>
            <a:fillRect/>
          </a:stretch>
        </p:blipFill>
        <p:spPr>
          <a:xfrm>
            <a:off x="18719800" y="6477000"/>
            <a:ext cx="1651000" cy="101600"/>
          </a:xfrm>
          <a:prstGeom prst="rect">
            <a:avLst/>
          </a:prstGeom>
        </p:spPr>
      </p:pic>
      <p:sp>
        <p:nvSpPr>
          <p:cNvPr id="15010" name="Object 15010"/>
          <p:cNvSpPr txBox="1"/>
          <p:nvPr/>
        </p:nvSpPr>
        <p:spPr>
          <a:xfrm>
            <a:off x="11269349" y="2765157"/>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2</a:t>
            </a:r>
            <a:endParaRPr lang="zh-CN" altLang="en-US"/>
          </a:p>
        </p:txBody>
      </p:sp>
      <p:sp>
        <p:nvSpPr>
          <p:cNvPr id="15012" name="Object 15012"/>
          <p:cNvSpPr txBox="1"/>
          <p:nvPr/>
        </p:nvSpPr>
        <p:spPr>
          <a:xfrm>
            <a:off x="1874574" y="7165975"/>
            <a:ext cx="5732210" cy="3050400"/>
          </a:xfrm>
          <a:prstGeom prst="rect">
            <a:avLst/>
          </a:prstGeom>
        </p:spPr>
        <p:txBody>
          <a:bodyPr vert="horz" lIns="0" tIns="0" rIns="0" bIns="0" rtlCol="0" anchor="t" anchorCtr="0">
            <a:noAutofit/>
          </a:bodyPr>
          <a:lstStyle/>
          <a:p>
            <a:pPr algn="ctr">
              <a:lnSpc>
                <a:spcPct val="133000"/>
              </a:lnSpc>
            </a:pPr>
            <a:r>
              <a:rPr lang="zh-CN" altLang="en-US" sz="3000" dirty="0">
                <a:solidFill>
                  <a:srgbClr val="FFFFFF"/>
                </a:solidFill>
                <a:latin typeface="OPPOSans-R" panose="00020600040101010101" charset="-122"/>
                <a:ea typeface="OPPOSans-R" panose="00020600040101010101" charset="-122"/>
              </a:rPr>
              <a:t>文化差异的不可避免性直接导致了“文化折扣”现象，简言之就是在跨文化传播中原本土文化的内涵会受到一定的磨损，树立正确的文化意识，尊重各民族文化差异，是纪录片跨文化传播取得成功的必要前提。</a:t>
            </a:r>
            <a:endParaRPr lang="zh-CN" altLang="en-US" dirty="0"/>
          </a:p>
        </p:txBody>
      </p:sp>
      <p:pic>
        <p:nvPicPr>
          <p:cNvPr id="915013" name="image 15013"/>
          <p:cNvPicPr>
            <a:picLocks noChangeAspect="1"/>
          </p:cNvPicPr>
          <p:nvPr/>
        </p:nvPicPr>
        <p:blipFill>
          <a:blip r:embed="rId2"/>
          <a:srcRect/>
          <a:stretch>
            <a:fillRect/>
          </a:stretch>
        </p:blipFill>
        <p:spPr>
          <a:xfrm>
            <a:off x="4163060" y="5988033"/>
            <a:ext cx="1651000" cy="101600"/>
          </a:xfrm>
          <a:prstGeom prst="rect">
            <a:avLst/>
          </a:prstGeom>
        </p:spPr>
      </p:pic>
      <p:sp>
        <p:nvSpPr>
          <p:cNvPr id="15014" name="Object 15014"/>
          <p:cNvSpPr txBox="1"/>
          <p:nvPr/>
        </p:nvSpPr>
        <p:spPr>
          <a:xfrm>
            <a:off x="2049766" y="4765040"/>
            <a:ext cx="5490720" cy="1194740"/>
          </a:xfrm>
          <a:prstGeom prst="rect">
            <a:avLst/>
          </a:prstGeom>
        </p:spPr>
        <p:txBody>
          <a:bodyPr vert="horz" lIns="0" tIns="0" rIns="0" bIns="0" rtlCol="0" anchor="t" anchorCtr="0">
            <a:noAutofit/>
          </a:bodyPr>
          <a:lstStyle/>
          <a:p>
            <a:pPr algn="ctr">
              <a:lnSpc>
                <a:spcPct val="111000"/>
              </a:lnSpc>
            </a:pPr>
            <a:r>
              <a:rPr lang="zh-CN" altLang="en-US" sz="3600" b="1" spc="360" dirty="0">
                <a:solidFill>
                  <a:srgbClr val="FFFFFF"/>
                </a:solidFill>
                <a:latin typeface="OPPOSans-R" panose="00020600040101010101" charset="-122"/>
                <a:ea typeface="OPPOSans-R" panose="00020600040101010101" charset="-122"/>
              </a:rPr>
              <a:t>正确认识文化差异</a:t>
            </a:r>
            <a:endParaRPr lang="zh-CN" altLang="en-US" dirty="0"/>
          </a:p>
        </p:txBody>
      </p:sp>
      <p:sp>
        <p:nvSpPr>
          <p:cNvPr id="15016" name="Object 15016"/>
          <p:cNvSpPr txBox="1"/>
          <p:nvPr/>
        </p:nvSpPr>
        <p:spPr>
          <a:xfrm>
            <a:off x="1676400" y="732790"/>
            <a:ext cx="6761720" cy="1194740"/>
          </a:xfrm>
          <a:prstGeom prst="rect">
            <a:avLst/>
          </a:prstGeom>
        </p:spPr>
        <p:txBody>
          <a:bodyPr vert="horz" lIns="0" tIns="0" rIns="0" bIns="0" rtlCol="0" anchor="t" anchorCtr="0">
            <a:noAutofit/>
          </a:bodyPr>
          <a:lstStyle/>
          <a:p>
            <a:pPr algn="l">
              <a:lnSpc>
                <a:spcPct val="111000"/>
              </a:lnSpc>
            </a:pPr>
            <a:r>
              <a:rPr lang="zh-CN" sz="3600" b="1" i="0" spc="360">
                <a:solidFill>
                  <a:srgbClr val="313131"/>
                </a:solidFill>
                <a:latin typeface="Microsoft YaHei UI" panose="020B0503020204020204" pitchFamily="34" charset="-122"/>
                <a:ea typeface="Microsoft YaHei UI" panose="020B0503020204020204" pitchFamily="34" charset="-122"/>
              </a:rPr>
              <a:t>3.</a:t>
            </a:r>
            <a:r>
              <a:rPr lang="en-US" altLang="zh-CN" sz="3600" b="1" i="0" spc="360">
                <a:solidFill>
                  <a:srgbClr val="313131"/>
                </a:solidFill>
                <a:latin typeface="Microsoft YaHei UI" panose="020B0503020204020204" pitchFamily="34" charset="-122"/>
                <a:ea typeface="Microsoft YaHei UI" panose="020B0503020204020204" pitchFamily="34" charset="-122"/>
              </a:rPr>
              <a:t>1</a:t>
            </a:r>
            <a:endParaRPr lang="zh-CN" altLang="en-US" sz="3600" b="1" dirty="0">
              <a:latin typeface="Microsoft YaHei UI" panose="020B0503020204020204" pitchFamily="34" charset="-122"/>
              <a:ea typeface="Microsoft YaHei UI" panose="020B0503020204020204" pitchFamily="34" charset="-122"/>
            </a:endParaRPr>
          </a:p>
          <a:p>
            <a:pPr algn="l">
              <a:lnSpc>
                <a:spcPct val="111000"/>
              </a:lnSpc>
            </a:pPr>
            <a:r>
              <a:rPr lang="zh-CN" altLang="en-US" sz="3600" b="1" spc="360">
                <a:solidFill>
                  <a:srgbClr val="313131"/>
                </a:solidFill>
                <a:latin typeface="Microsoft YaHei UI" panose="020B0503020204020204" pitchFamily="34" charset="-122"/>
                <a:ea typeface="Microsoft YaHei UI" panose="020B0503020204020204" pitchFamily="34" charset="-122"/>
              </a:rPr>
              <a:t>研究成果</a:t>
            </a:r>
            <a:endParaRPr lang="zh-CN" altLang="en-US" b="1" dirty="0">
              <a:latin typeface="Microsoft YaHei UI" panose="020B0503020204020204" pitchFamily="34" charset="-122"/>
              <a:ea typeface="Microsoft YaHei UI" panose="020B0503020204020204" pitchFamily="34" charset="-122"/>
            </a:endParaRPr>
          </a:p>
        </p:txBody>
      </p:sp>
      <p:pic>
        <p:nvPicPr>
          <p:cNvPr id="915017" name="image 15017"/>
          <p:cNvPicPr>
            <a:picLocks noChangeAspect="1"/>
          </p:cNvPicPr>
          <p:nvPr/>
        </p:nvPicPr>
        <p:blipFill>
          <a:blip r:embed="rId3"/>
          <a:srcRect/>
          <a:stretch>
            <a:fillRect/>
          </a:stretch>
        </p:blipFill>
        <p:spPr>
          <a:xfrm>
            <a:off x="0" y="698500"/>
            <a:ext cx="1308100" cy="1143000"/>
          </a:xfrm>
          <a:prstGeom prst="rect">
            <a:avLst/>
          </a:prstGeom>
        </p:spPr>
      </p:pic>
      <p:sp>
        <p:nvSpPr>
          <p:cNvPr id="7" name="文本框 6">
            <a:extLst>
              <a:ext uri="{FF2B5EF4-FFF2-40B4-BE49-F238E27FC236}">
                <a16:creationId xmlns:a16="http://schemas.microsoft.com/office/drawing/2014/main" id="{346B2FDD-5E06-CF1F-0045-0C86D95F418D}"/>
              </a:ext>
            </a:extLst>
          </p:cNvPr>
          <p:cNvSpPr txBox="1"/>
          <p:nvPr/>
        </p:nvSpPr>
        <p:spPr>
          <a:xfrm>
            <a:off x="0" y="2720903"/>
            <a:ext cx="7233920" cy="923330"/>
          </a:xfrm>
          <a:prstGeom prst="rect">
            <a:avLst/>
          </a:prstGeom>
          <a:noFill/>
        </p:spPr>
        <p:txBody>
          <a:bodyPr wrap="square" rtlCol="0">
            <a:spAutoFit/>
          </a:bodyPr>
          <a:lstStyle/>
          <a:p>
            <a:r>
              <a:rPr lang="en-US" altLang="zh-CN" sz="5400">
                <a:latin typeface="微软雅黑" panose="020B0503020204020204" pitchFamily="34" charset="-122"/>
                <a:ea typeface="微软雅黑" panose="020B0503020204020204" pitchFamily="34" charset="-122"/>
              </a:rPr>
              <a:t>1.</a:t>
            </a:r>
            <a:r>
              <a:rPr lang="zh-CN" altLang="en-US" sz="5400">
                <a:latin typeface="微软雅黑" panose="020B0503020204020204" pitchFamily="34" charset="-122"/>
                <a:ea typeface="微软雅黑" panose="020B0503020204020204" pitchFamily="34" charset="-122"/>
              </a:rPr>
              <a:t>轴向裂纹缺陷管道</a:t>
            </a:r>
          </a:p>
        </p:txBody>
      </p:sp>
      <mc:AlternateContent xmlns:mc="http://schemas.openxmlformats.org/markup-compatibility/2006">
        <mc:Choice xmlns:a14="http://schemas.microsoft.com/office/drawing/2010/main" Requires="a14">
          <p:sp>
            <p:nvSpPr>
              <p:cNvPr id="17" name="文本框 16">
                <a:extLst>
                  <a:ext uri="{FF2B5EF4-FFF2-40B4-BE49-F238E27FC236}">
                    <a16:creationId xmlns:a16="http://schemas.microsoft.com/office/drawing/2014/main" id="{90C78B74-4243-D85C-4243-342D5F69BF18}"/>
                  </a:ext>
                </a:extLst>
              </p:cNvPr>
              <p:cNvSpPr txBox="1"/>
              <p:nvPr/>
            </p:nvSpPr>
            <p:spPr>
              <a:xfrm>
                <a:off x="3353289" y="6212942"/>
                <a:ext cx="8374394" cy="3806042"/>
              </a:xfrm>
              <a:prstGeom prst="rect">
                <a:avLst/>
              </a:prstGeom>
              <a:noFill/>
            </p:spPr>
            <p:txBody>
              <a:bodyPr wrap="square">
                <a:spAutoFit/>
              </a:bodyPr>
              <a:lstStyle/>
              <a:p>
                <a:pPr algn="ctr">
                  <a:lnSpc>
                    <a:spcPct val="150000"/>
                  </a:lnSpc>
                  <a:tabLst>
                    <a:tab pos="2933700" algn="ctr"/>
                    <a:tab pos="5867400" algn="r"/>
                  </a:tabLst>
                </a:pPr>
                <a14:m>
                  <m:oMath xmlns:m="http://schemas.openxmlformats.org/officeDocument/2006/math">
                    <m:sSub>
                      <m:sSubPr>
                        <m:ctrlPr>
                          <a:rPr lang="zh-CN" altLang="zh-CN" sz="3200"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𝑝</m:t>
                        </m:r>
                      </m:sub>
                    </m:s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𝑓</m:t>
                    </m:r>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𝜌</m:t>
                    </m:r>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𝑠</m:t>
                            </m:r>
                          </m:sub>
                        </m:sSub>
                      </m:e>
                      <m:sup>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m:t>
                        </m:r>
                      </m:sup>
                    </m:sSup>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𝑁</m:t>
                        </m:r>
                      </m:e>
                      <m: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h</m:t>
                        </m:r>
                      </m:sub>
                    </m:sSub>
                  </m:oMath>
                </a14:m>
                <a:r>
                  <a:rPr lang="en-US" altLang="zh-CN" sz="320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altLang="zh-CN" sz="3200">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tabLst>
                    <a:tab pos="2933700" algn="ctr"/>
                    <a:tab pos="5867400" algn="r"/>
                  </a:tabLst>
                </a:pPr>
                <a:r>
                  <a:rPr lang="zh-CN" altLang="zh-CN" sz="3200">
                    <a:effectLst/>
                    <a:latin typeface="微软雅黑" panose="020B0503020204020204" pitchFamily="34" charset="-122"/>
                    <a:ea typeface="微软雅黑" panose="020B0503020204020204" pitchFamily="34" charset="-122"/>
                    <a:cs typeface="Times New Roman" panose="02020603050405020304" pitchFamily="18" charset="0"/>
                  </a:rPr>
                  <a:t>式中：</a:t>
                </a:r>
              </a:p>
              <a:p>
                <a:pPr algn="just">
                  <a:lnSpc>
                    <a:spcPct val="150000"/>
                  </a:lnSpc>
                </a:pPr>
                <a:r>
                  <a:rPr lang="en-US" altLang="zh-CN" sz="3200">
                    <a:effectLst/>
                    <a:latin typeface="微软雅黑" panose="020B0503020204020204" pitchFamily="34" charset="-122"/>
                    <a:ea typeface="微软雅黑" panose="020B0503020204020204" pitchFamily="34" charset="-122"/>
                  </a:rPr>
                  <a:t>	</a:t>
                </a:r>
                <a14:m>
                  <m:oMath xmlns:m="http://schemas.openxmlformats.org/officeDocument/2006/math">
                    <m:sSub>
                      <m:sSubPr>
                        <m:ctrlPr>
                          <a:rPr lang="zh-CN" altLang="zh-CN" sz="3200" i="1">
                            <a:effectLst/>
                            <a:latin typeface="Cambria Math" panose="02040503050406030204" pitchFamily="18" charset="0"/>
                            <a:ea typeface="Cambria Math" panose="02040503050406030204" pitchFamily="18" charset="0"/>
                          </a:rPr>
                        </m:ctrlPr>
                      </m:sSubPr>
                      <m:e>
                        <m:r>
                          <a:rPr lang="en-US" altLang="zh-CN" sz="3200" i="1">
                            <a:effectLst/>
                            <a:latin typeface="Cambria Math" panose="02040503050406030204" pitchFamily="18" charset="0"/>
                            <a:ea typeface="宋体" panose="02010600030101010101" pitchFamily="2" charset="-122"/>
                          </a:rPr>
                          <m:t>𝜎</m:t>
                        </m:r>
                      </m:e>
                      <m:sub>
                        <m:r>
                          <a:rPr lang="en-US" altLang="zh-CN" sz="3200" i="1">
                            <a:effectLst/>
                            <a:latin typeface="Cambria Math" panose="02040503050406030204" pitchFamily="18" charset="0"/>
                            <a:ea typeface="宋体" panose="02010600030101010101" pitchFamily="2" charset="-122"/>
                          </a:rPr>
                          <m:t>𝑝</m:t>
                        </m:r>
                      </m:sub>
                    </m:sSub>
                  </m:oMath>
                </a14:m>
                <a:r>
                  <a:rPr lang="zh-CN" altLang="zh-CN" sz="3200">
                    <a:effectLst/>
                    <a:latin typeface="微软雅黑" panose="020B0503020204020204" pitchFamily="34" charset="-122"/>
                    <a:ea typeface="微软雅黑" panose="020B0503020204020204" pitchFamily="34" charset="-122"/>
                  </a:rPr>
                  <a:t>——管道剩余强度，</a:t>
                </a:r>
                <a:r>
                  <a:rPr lang="en-US" altLang="zh-CN" sz="3200">
                    <a:effectLst/>
                    <a:latin typeface="微软雅黑" panose="020B0503020204020204" pitchFamily="34" charset="-122"/>
                    <a:ea typeface="微软雅黑" panose="020B0503020204020204" pitchFamily="34" charset="-122"/>
                  </a:rPr>
                  <a:t>MPa</a:t>
                </a:r>
                <a:r>
                  <a:rPr lang="zh-CN" altLang="zh-CN" sz="3200">
                    <a:effectLst/>
                    <a:latin typeface="微软雅黑" panose="020B0503020204020204" pitchFamily="34" charset="-122"/>
                    <a:ea typeface="微软雅黑" panose="020B0503020204020204" pitchFamily="34" charset="-122"/>
                  </a:rPr>
                  <a:t>；</a:t>
                </a:r>
              </a:p>
              <a:p>
                <a:pPr algn="just">
                  <a:lnSpc>
                    <a:spcPct val="150000"/>
                  </a:lnSpc>
                </a:pPr>
                <a:r>
                  <a:rPr lang="en-US" altLang="zh-CN" sz="3200">
                    <a:effectLst/>
                    <a:latin typeface="微软雅黑" panose="020B0503020204020204" pitchFamily="34" charset="-122"/>
                    <a:ea typeface="微软雅黑" panose="020B0503020204020204" pitchFamily="34" charset="-122"/>
                  </a:rPr>
                  <a:t>	</a:t>
                </a:r>
                <a14:m>
                  <m:oMath xmlns:m="http://schemas.openxmlformats.org/officeDocument/2006/math">
                    <m:sSup>
                      <m:sSupPr>
                        <m:ctrlPr>
                          <a:rPr lang="zh-CN" altLang="zh-CN" sz="3200" i="1">
                            <a:effectLst/>
                            <a:latin typeface="Cambria Math" panose="02040503050406030204" pitchFamily="18" charset="0"/>
                            <a:ea typeface="Cambria Math" panose="02040503050406030204" pitchFamily="18" charset="0"/>
                          </a:rPr>
                        </m:ctrlPr>
                      </m:sSupPr>
                      <m:e>
                        <m:sSub>
                          <m:sSubPr>
                            <m:ctrlPr>
                              <a:rPr lang="zh-CN" altLang="zh-CN" sz="3200" i="1">
                                <a:effectLst/>
                                <a:latin typeface="Cambria Math" panose="02040503050406030204" pitchFamily="18" charset="0"/>
                                <a:ea typeface="Cambria Math" panose="02040503050406030204" pitchFamily="18" charset="0"/>
                              </a:rPr>
                            </m:ctrlPr>
                          </m:sSubPr>
                          <m:e>
                            <m:r>
                              <a:rPr lang="en-US" altLang="zh-CN" sz="3200" i="1">
                                <a:effectLst/>
                                <a:latin typeface="Cambria Math" panose="02040503050406030204" pitchFamily="18" charset="0"/>
                                <a:ea typeface="宋体" panose="02010600030101010101" pitchFamily="2" charset="-122"/>
                              </a:rPr>
                              <m:t>𝜎</m:t>
                            </m:r>
                          </m:e>
                          <m:sub>
                            <m:r>
                              <a:rPr lang="en-US" altLang="zh-CN" sz="3200" i="1">
                                <a:effectLst/>
                                <a:latin typeface="Cambria Math" panose="02040503050406030204" pitchFamily="18" charset="0"/>
                                <a:ea typeface="宋体" panose="02010600030101010101" pitchFamily="2" charset="-122"/>
                              </a:rPr>
                              <m:t>𝑠</m:t>
                            </m:r>
                          </m:sub>
                        </m:sSub>
                      </m:e>
                      <m:sup>
                        <m:r>
                          <a:rPr lang="en-US" altLang="zh-CN" sz="3200" i="1">
                            <a:effectLst/>
                            <a:latin typeface="Cambria Math" panose="02040503050406030204" pitchFamily="18" charset="0"/>
                            <a:ea typeface="宋体" panose="02010600030101010101" pitchFamily="2" charset="-122"/>
                          </a:rPr>
                          <m:t>′</m:t>
                        </m:r>
                      </m:sup>
                    </m:sSup>
                  </m:oMath>
                </a14:m>
                <a:r>
                  <a:rPr lang="zh-CN" altLang="zh-CN" sz="3200">
                    <a:effectLst/>
                    <a:latin typeface="微软雅黑" panose="020B0503020204020204" pitchFamily="34" charset="-122"/>
                    <a:ea typeface="微软雅黑" panose="020B0503020204020204" pitchFamily="34" charset="-122"/>
                  </a:rPr>
                  <a:t>——管道配筋的屈服强度，</a:t>
                </a:r>
                <a:r>
                  <a:rPr lang="en-US" altLang="zh-CN" sz="3200">
                    <a:effectLst/>
                    <a:latin typeface="微软雅黑" panose="020B0503020204020204" pitchFamily="34" charset="-122"/>
                    <a:ea typeface="微软雅黑" panose="020B0503020204020204" pitchFamily="34" charset="-122"/>
                  </a:rPr>
                  <a:t>MPa</a:t>
                </a:r>
                <a:r>
                  <a:rPr lang="zh-CN" altLang="zh-CN" sz="3200">
                    <a:effectLst/>
                    <a:latin typeface="微软雅黑" panose="020B0503020204020204" pitchFamily="34" charset="-122"/>
                    <a:ea typeface="微软雅黑" panose="020B0503020204020204" pitchFamily="34" charset="-122"/>
                  </a:rPr>
                  <a:t>；</a:t>
                </a:r>
              </a:p>
              <a:p>
                <a:pPr algn="just">
                  <a:lnSpc>
                    <a:spcPct val="150000"/>
                  </a:lnSpc>
                </a:pPr>
                <a:r>
                  <a:rPr lang="en-US" altLang="zh-CN" sz="3200">
                    <a:effectLst/>
                    <a:latin typeface="微软雅黑" panose="020B0503020204020204" pitchFamily="34" charset="-122"/>
                    <a:ea typeface="微软雅黑" panose="020B0503020204020204" pitchFamily="34" charset="-122"/>
                  </a:rPr>
                  <a:t>	</a:t>
                </a:r>
                <a14:m>
                  <m:oMath xmlns:m="http://schemas.openxmlformats.org/officeDocument/2006/math">
                    <m:sSub>
                      <m:sSubPr>
                        <m:ctrlPr>
                          <a:rPr lang="zh-CN" altLang="zh-CN" sz="3200" i="1">
                            <a:effectLst/>
                            <a:latin typeface="Cambria Math" panose="02040503050406030204" pitchFamily="18" charset="0"/>
                            <a:ea typeface="Cambria Math" panose="02040503050406030204" pitchFamily="18" charset="0"/>
                          </a:rPr>
                        </m:ctrlPr>
                      </m:sSubPr>
                      <m:e>
                        <m:r>
                          <a:rPr lang="en-US" altLang="zh-CN" sz="3200" i="1">
                            <a:effectLst/>
                            <a:latin typeface="Cambria Math" panose="02040503050406030204" pitchFamily="18" charset="0"/>
                            <a:ea typeface="宋体" panose="02010600030101010101" pitchFamily="2" charset="-122"/>
                          </a:rPr>
                          <m:t>𝑁</m:t>
                        </m:r>
                      </m:e>
                      <m:sub>
                        <m:r>
                          <a:rPr lang="en-US" altLang="zh-CN" sz="3200" i="1">
                            <a:effectLst/>
                            <a:latin typeface="Cambria Math" panose="02040503050406030204" pitchFamily="18" charset="0"/>
                            <a:ea typeface="宋体" panose="02010600030101010101" pitchFamily="2" charset="-122"/>
                          </a:rPr>
                          <m:t>h</m:t>
                        </m:r>
                      </m:sub>
                    </m:sSub>
                  </m:oMath>
                </a14:m>
                <a:r>
                  <a:rPr lang="zh-CN" altLang="zh-CN" sz="3200">
                    <a:effectLst/>
                    <a:latin typeface="微软雅黑" panose="020B0503020204020204" pitchFamily="34" charset="-122"/>
                    <a:ea typeface="微软雅黑" panose="020B0503020204020204" pitchFamily="34" charset="-122"/>
                  </a:rPr>
                  <a:t>——环向配筋率换算系数。</a:t>
                </a:r>
              </a:p>
            </p:txBody>
          </p:sp>
        </mc:Choice>
        <mc:Fallback>
          <p:sp>
            <p:nvSpPr>
              <p:cNvPr id="17" name="文本框 16">
                <a:extLst>
                  <a:ext uri="{FF2B5EF4-FFF2-40B4-BE49-F238E27FC236}">
                    <a16:creationId xmlns:a16="http://schemas.microsoft.com/office/drawing/2014/main" id="{90C78B74-4243-D85C-4243-342D5F69BF18}"/>
                  </a:ext>
                </a:extLst>
              </p:cNvPr>
              <p:cNvSpPr txBox="1">
                <a:spLocks noRot="1" noChangeAspect="1" noMove="1" noResize="1" noEditPoints="1" noAdjustHandles="1" noChangeArrowheads="1" noChangeShapeType="1" noTextEdit="1"/>
              </p:cNvSpPr>
              <p:nvPr/>
            </p:nvSpPr>
            <p:spPr>
              <a:xfrm>
                <a:off x="3353289" y="6212942"/>
                <a:ext cx="8374394" cy="3806042"/>
              </a:xfrm>
              <a:prstGeom prst="rect">
                <a:avLst/>
              </a:prstGeom>
              <a:blipFill>
                <a:blip r:embed="rId4"/>
                <a:stretch>
                  <a:fillRect l="-1820" b="-4480"/>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694F4D7A-CF67-D97A-00C5-4F36FA3AA1EC}"/>
              </a:ext>
            </a:extLst>
          </p:cNvPr>
          <p:cNvSpPr txBox="1"/>
          <p:nvPr/>
        </p:nvSpPr>
        <p:spPr>
          <a:xfrm>
            <a:off x="13061459" y="5756010"/>
            <a:ext cx="2828781" cy="584775"/>
          </a:xfrm>
          <a:prstGeom prst="rect">
            <a:avLst/>
          </a:prstGeom>
          <a:noFill/>
        </p:spPr>
        <p:txBody>
          <a:bodyPr wrap="square" rtlCol="0">
            <a:spAutoFit/>
          </a:bodyPr>
          <a:lstStyle/>
          <a:p>
            <a:r>
              <a:rPr lang="zh-CN" altLang="en-US" sz="3200">
                <a:latin typeface="微软雅黑" panose="020B0503020204020204" pitchFamily="34" charset="-122"/>
                <a:ea typeface="微软雅黑" panose="020B0503020204020204" pitchFamily="34" charset="-122"/>
              </a:rPr>
              <a:t>①</a:t>
            </a:r>
            <a:r>
              <a:rPr lang="en-US" altLang="zh-CN" sz="3200">
                <a:latin typeface="微软雅黑" panose="020B0503020204020204" pitchFamily="34" charset="-122"/>
                <a:ea typeface="微软雅黑" panose="020B0503020204020204" pitchFamily="34" charset="-122"/>
              </a:rPr>
              <a:t>Folias</a:t>
            </a:r>
            <a:r>
              <a:rPr lang="zh-CN" altLang="en-US" sz="3200">
                <a:latin typeface="微软雅黑" panose="020B0503020204020204" pitchFamily="34" charset="-122"/>
                <a:ea typeface="微软雅黑" panose="020B0503020204020204" pitchFamily="34" charset="-122"/>
              </a:rPr>
              <a:t>模型</a:t>
            </a: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5C284DED-9844-A917-1D67-9FDEA7194224}"/>
                  </a:ext>
                </a:extLst>
              </p:cNvPr>
              <p:cNvSpPr txBox="1"/>
              <p:nvPr/>
            </p:nvSpPr>
            <p:spPr>
              <a:xfrm>
                <a:off x="12741898" y="6797985"/>
                <a:ext cx="5227320" cy="12243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3200" i="1" smtClean="0">
                          <a:latin typeface="Cambria Math" panose="02040503050406030204" pitchFamily="18" charset="0"/>
                        </a:rPr>
                        <m:t>𝑓</m:t>
                      </m:r>
                      <m:d>
                        <m:dPr>
                          <m:ctrlPr>
                            <a:rPr lang="zh-CN" altLang="en-US" sz="3200" i="1">
                              <a:latin typeface="Cambria Math" panose="02040503050406030204" pitchFamily="18" charset="0"/>
                            </a:rPr>
                          </m:ctrlPr>
                        </m:dPr>
                        <m:e>
                          <m:r>
                            <a:rPr lang="zh-CN" altLang="en-US" sz="3200" i="1">
                              <a:latin typeface="Cambria Math" panose="02040503050406030204" pitchFamily="18" charset="0"/>
                            </a:rPr>
                            <m:t>𝜌</m:t>
                          </m:r>
                        </m:e>
                      </m:d>
                      <m:r>
                        <a:rPr lang="zh-CN" altLang="en-US" sz="3200" i="0">
                          <a:latin typeface="Cambria Math" panose="02040503050406030204" pitchFamily="18" charset="0"/>
                        </a:rPr>
                        <m:t>=</m:t>
                      </m:r>
                      <m:f>
                        <m:fPr>
                          <m:ctrlPr>
                            <a:rPr lang="zh-CN" altLang="en-US" sz="3200" i="1">
                              <a:solidFill>
                                <a:srgbClr val="836967"/>
                              </a:solidFill>
                              <a:latin typeface="Cambria Math" panose="02040503050406030204" pitchFamily="18" charset="0"/>
                            </a:rPr>
                          </m:ctrlPr>
                        </m:fPr>
                        <m:num>
                          <m:r>
                            <a:rPr lang="zh-CN" altLang="en-US" sz="3200" i="0">
                              <a:latin typeface="Cambria Math" panose="02040503050406030204" pitchFamily="18" charset="0"/>
                            </a:rPr>
                            <m:t>1</m:t>
                          </m:r>
                        </m:num>
                        <m:den>
                          <m:rad>
                            <m:radPr>
                              <m:degHide m:val="on"/>
                              <m:ctrlPr>
                                <a:rPr lang="zh-CN" altLang="en-US" sz="3200" i="1">
                                  <a:solidFill>
                                    <a:srgbClr val="836967"/>
                                  </a:solidFill>
                                  <a:latin typeface="Cambria Math" panose="02040503050406030204" pitchFamily="18" charset="0"/>
                                </a:rPr>
                              </m:ctrlPr>
                            </m:radPr>
                            <m:deg/>
                            <m:e>
                              <m:r>
                                <a:rPr lang="zh-CN" altLang="en-US" sz="3200" i="0">
                                  <a:latin typeface="Cambria Math" panose="02040503050406030204" pitchFamily="18" charset="0"/>
                                </a:rPr>
                                <m:t>1+1.05</m:t>
                              </m:r>
                              <m:sSup>
                                <m:sSupPr>
                                  <m:ctrlPr>
                                    <a:rPr lang="zh-CN" altLang="en-US" sz="3200" i="1">
                                      <a:solidFill>
                                        <a:srgbClr val="836967"/>
                                      </a:solidFill>
                                      <a:latin typeface="Cambria Math" panose="02040503050406030204" pitchFamily="18" charset="0"/>
                                    </a:rPr>
                                  </m:ctrlPr>
                                </m:sSupPr>
                                <m:e>
                                  <m:r>
                                    <a:rPr lang="zh-CN" altLang="en-US" sz="3200" i="1">
                                      <a:latin typeface="Cambria Math" panose="02040503050406030204" pitchFamily="18" charset="0"/>
                                    </a:rPr>
                                    <m:t>𝜌</m:t>
                                  </m:r>
                                </m:e>
                                <m:sup>
                                  <m:r>
                                    <a:rPr lang="zh-CN" altLang="en-US" sz="3200" i="0">
                                      <a:latin typeface="Cambria Math" panose="02040503050406030204" pitchFamily="18" charset="0"/>
                                    </a:rPr>
                                    <m:t>2</m:t>
                                  </m:r>
                                </m:sup>
                              </m:sSup>
                            </m:e>
                          </m:rad>
                        </m:den>
                      </m:f>
                    </m:oMath>
                  </m:oMathPara>
                </a14:m>
                <a:endParaRPr lang="zh-CN" altLang="en-US" sz="3200">
                  <a:latin typeface="微软雅黑" panose="020B0503020204020204" pitchFamily="34" charset="-122"/>
                  <a:ea typeface="微软雅黑" panose="020B0503020204020204" pitchFamily="34" charset="-122"/>
                </a:endParaRPr>
              </a:p>
            </p:txBody>
          </p:sp>
        </mc:Choice>
        <mc:Fallback xmlns="">
          <p:sp>
            <p:nvSpPr>
              <p:cNvPr id="22" name="文本框 21">
                <a:extLst>
                  <a:ext uri="{FF2B5EF4-FFF2-40B4-BE49-F238E27FC236}">
                    <a16:creationId xmlns:a16="http://schemas.microsoft.com/office/drawing/2014/main" id="{5C284DED-9844-A917-1D67-9FDEA7194224}"/>
                  </a:ext>
                </a:extLst>
              </p:cNvPr>
              <p:cNvSpPr txBox="1">
                <a:spLocks noRot="1" noChangeAspect="1" noMove="1" noResize="1" noEditPoints="1" noAdjustHandles="1" noChangeArrowheads="1" noChangeShapeType="1" noTextEdit="1"/>
              </p:cNvSpPr>
              <p:nvPr/>
            </p:nvSpPr>
            <p:spPr>
              <a:xfrm>
                <a:off x="12741898" y="6797985"/>
                <a:ext cx="5227320" cy="1224310"/>
              </a:xfrm>
              <a:prstGeom prst="rect">
                <a:avLst/>
              </a:prstGeom>
              <a:blipFill>
                <a:blip r:embed="rId5"/>
                <a:stretch>
                  <a:fillRect/>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E395195D-E3A0-D400-FB3B-83D24389A1B0}"/>
              </a:ext>
            </a:extLst>
          </p:cNvPr>
          <p:cNvSpPr txBox="1"/>
          <p:nvPr/>
        </p:nvSpPr>
        <p:spPr>
          <a:xfrm>
            <a:off x="13206398" y="8691175"/>
            <a:ext cx="3641581" cy="584775"/>
          </a:xfrm>
          <a:prstGeom prst="rect">
            <a:avLst/>
          </a:prstGeom>
          <a:noFill/>
        </p:spPr>
        <p:txBody>
          <a:bodyPr wrap="square" rtlCol="0">
            <a:spAutoFit/>
          </a:bodyPr>
          <a:lstStyle/>
          <a:p>
            <a:r>
              <a:rPr lang="zh-CN" altLang="en-US" sz="3200">
                <a:latin typeface="微软雅黑" panose="020B0503020204020204" pitchFamily="34" charset="-122"/>
                <a:ea typeface="微软雅黑" panose="020B0503020204020204" pitchFamily="34" charset="-122"/>
              </a:rPr>
              <a:t>②</a:t>
            </a:r>
            <a:r>
              <a:rPr lang="en-US" altLang="zh-CN" sz="3200">
                <a:latin typeface="微软雅黑" panose="020B0503020204020204" pitchFamily="34" charset="-122"/>
                <a:ea typeface="微软雅黑" panose="020B0503020204020204" pitchFamily="34" charset="-122"/>
              </a:rPr>
              <a:t>Erdogan</a:t>
            </a:r>
            <a:r>
              <a:rPr lang="zh-CN" altLang="en-US" sz="3200">
                <a:latin typeface="微软雅黑" panose="020B0503020204020204" pitchFamily="34" charset="-122"/>
                <a:ea typeface="微软雅黑" panose="020B0503020204020204" pitchFamily="34" charset="-122"/>
              </a:rPr>
              <a:t>模型</a:t>
            </a:r>
          </a:p>
        </p:txBody>
      </p:sp>
      <p:sp>
        <p:nvSpPr>
          <p:cNvPr id="26" name="文本框 25">
            <a:extLst>
              <a:ext uri="{FF2B5EF4-FFF2-40B4-BE49-F238E27FC236}">
                <a16:creationId xmlns:a16="http://schemas.microsoft.com/office/drawing/2014/main" id="{84B8C529-E551-A6B6-D521-84283D23ADE3}"/>
              </a:ext>
            </a:extLst>
          </p:cNvPr>
          <p:cNvSpPr txBox="1"/>
          <p:nvPr/>
        </p:nvSpPr>
        <p:spPr>
          <a:xfrm>
            <a:off x="5814060" y="6630345"/>
            <a:ext cx="12354560" cy="369332"/>
          </a:xfrm>
          <a:prstGeom prst="rect">
            <a:avLst/>
          </a:prstGeom>
          <a:noFill/>
        </p:spPr>
        <p:txBody>
          <a:bodyPr wrap="square">
            <a:spAutoFit/>
          </a:bodyPr>
          <a:lstStyle/>
          <a:p>
            <a:endParaRPr lang="zh-CN" altLang="en-US"/>
          </a:p>
        </p:txBody>
      </p: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52014AD5-5E6A-E938-DDAB-4E7AC7EDD344}"/>
                  </a:ext>
                </a:extLst>
              </p:cNvPr>
              <p:cNvSpPr txBox="1"/>
              <p:nvPr/>
            </p:nvSpPr>
            <p:spPr>
              <a:xfrm>
                <a:off x="11582400" y="9552743"/>
                <a:ext cx="12354560" cy="1611147"/>
              </a:xfrm>
              <a:prstGeom prst="rect">
                <a:avLst/>
              </a:prstGeom>
              <a:noFill/>
            </p:spPr>
            <p:txBody>
              <a:bodyPr wrap="square">
                <a:spAutoFit/>
              </a:bodyPr>
              <a:lstStyle/>
              <a:p>
                <a:pPr>
                  <a:lnSpc>
                    <a:spcPct val="150000"/>
                  </a:lnSpc>
                  <a:tabLst>
                    <a:tab pos="2933700" algn="ctr"/>
                    <a:tab pos="5867400" algn="r"/>
                  </a:tabLst>
                </a:pPr>
                <a14:m>
                  <m:oMathPara xmlns:m="http://schemas.openxmlformats.org/officeDocument/2006/math">
                    <m:oMathParaPr>
                      <m:jc m:val="centerGroup"/>
                    </m:oMathParaPr>
                    <m:oMath xmlns:m="http://schemas.openxmlformats.org/officeDocument/2006/math">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𝑓</m:t>
                      </m:r>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𝜌</m:t>
                      </m:r>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0.614+0.87542</m:t>
                          </m:r>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𝜌</m:t>
                          </m:r>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+0.386</m:t>
                          </m:r>
                          <m:r>
                            <m:rPr>
                              <m:sty m:val="p"/>
                            </m:rPr>
                            <a:rPr lang="en-US" altLang="zh-CN" sz="3200">
                              <a:effectLst/>
                              <a:latin typeface="Cambria Math" panose="02040503050406030204" pitchFamily="18" charset="0"/>
                              <a:ea typeface="宋体" panose="02010600030101010101" pitchFamily="2" charset="-122"/>
                              <a:cs typeface="Times New Roman" panose="02020603050405020304" pitchFamily="18" charset="0"/>
                            </a:rPr>
                            <m:t>exp</m:t>
                          </m:r>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2.275</m:t>
                          </m:r>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𝜌</m:t>
                          </m:r>
                          <m:r>
                            <a:rPr lang="en-US" altLang="zh-CN" sz="3200">
                              <a:effectLst/>
                              <a:latin typeface="Cambria Math" panose="02040503050406030204" pitchFamily="18" charset="0"/>
                              <a:ea typeface="宋体" panose="02010600030101010101" pitchFamily="2" charset="-122"/>
                              <a:cs typeface="Times New Roman" panose="02020603050405020304" pitchFamily="18" charset="0"/>
                            </a:rPr>
                            <m:t>)</m:t>
                          </m:r>
                        </m:den>
                      </m:f>
                    </m:oMath>
                  </m:oMathPara>
                </a14:m>
                <a:endParaRPr lang="zh-CN" altLang="zh-CN" sz="3200">
                  <a:effectLst/>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35" name="文本框 34">
                <a:extLst>
                  <a:ext uri="{FF2B5EF4-FFF2-40B4-BE49-F238E27FC236}">
                    <a16:creationId xmlns:a16="http://schemas.microsoft.com/office/drawing/2014/main" id="{52014AD5-5E6A-E938-DDAB-4E7AC7EDD344}"/>
                  </a:ext>
                </a:extLst>
              </p:cNvPr>
              <p:cNvSpPr txBox="1">
                <a:spLocks noRot="1" noChangeAspect="1" noMove="1" noResize="1" noEditPoints="1" noAdjustHandles="1" noChangeArrowheads="1" noChangeShapeType="1" noTextEdit="1"/>
              </p:cNvSpPr>
              <p:nvPr/>
            </p:nvSpPr>
            <p:spPr>
              <a:xfrm>
                <a:off x="11582400" y="9552743"/>
                <a:ext cx="12354560" cy="1611147"/>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83320560"/>
      </p:ext>
    </p:extLst>
  </p:cSld>
  <p:clrMapOvr>
    <a:masterClrMapping/>
  </p:clrMapOvr>
  <mc:AlternateContent xmlns:mc="http://schemas.openxmlformats.org/markup-compatibility/2006">
    <mc:Choice xmlns:p14="http://schemas.microsoft.com/office/powerpoint/2010/main" Requires="p14">
      <p:transition spd="slow" p14:dur="2000" advTm="25500"/>
    </mc:Choice>
    <mc:Fallback>
      <p:transition spd="slow" advTm="255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1502" name="image 1502"/>
          <p:cNvPicPr>
            <a:picLocks noChangeAspect="1"/>
          </p:cNvPicPr>
          <p:nvPr/>
        </p:nvPicPr>
        <p:blipFill>
          <a:blip r:embed="rId3"/>
          <a:srcRect/>
          <a:stretch>
            <a:fillRect/>
          </a:stretch>
        </p:blipFill>
        <p:spPr>
          <a:xfrm>
            <a:off x="18719800" y="6477000"/>
            <a:ext cx="1651000" cy="101600"/>
          </a:xfrm>
          <a:prstGeom prst="rect">
            <a:avLst/>
          </a:prstGeom>
        </p:spPr>
      </p:pic>
      <p:sp>
        <p:nvSpPr>
          <p:cNvPr id="1505" name="Object 1505"/>
          <p:cNvSpPr txBox="1"/>
          <p:nvPr/>
        </p:nvSpPr>
        <p:spPr>
          <a:xfrm>
            <a:off x="18648049" y="2828657"/>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3</a:t>
            </a:r>
            <a:endParaRPr lang="zh-CN" altLang="en-US"/>
          </a:p>
        </p:txBody>
      </p:sp>
      <p:pic>
        <p:nvPicPr>
          <p:cNvPr id="91507" name="image 1507"/>
          <p:cNvPicPr>
            <a:picLocks noChangeAspect="1"/>
          </p:cNvPicPr>
          <p:nvPr/>
        </p:nvPicPr>
        <p:blipFill>
          <a:blip r:embed="rId3"/>
          <a:srcRect/>
          <a:stretch>
            <a:fillRect/>
          </a:stretch>
        </p:blipFill>
        <p:spPr>
          <a:xfrm>
            <a:off x="11328400" y="6477000"/>
            <a:ext cx="1651000" cy="101600"/>
          </a:xfrm>
          <a:prstGeom prst="rect">
            <a:avLst/>
          </a:prstGeom>
        </p:spPr>
      </p:pic>
      <p:sp>
        <p:nvSpPr>
          <p:cNvPr id="1508" name="Object 1508"/>
          <p:cNvSpPr txBox="1"/>
          <p:nvPr/>
        </p:nvSpPr>
        <p:spPr>
          <a:xfrm>
            <a:off x="9486900" y="7165975"/>
            <a:ext cx="5605110" cy="4270560"/>
          </a:xfrm>
          <a:prstGeom prst="rect">
            <a:avLst/>
          </a:prstGeom>
        </p:spPr>
        <p:txBody>
          <a:bodyPr vert="horz" lIns="0" tIns="0" rIns="0" bIns="0" rtlCol="0" anchor="t" anchorCtr="0">
            <a:noAutofit/>
          </a:bodyPr>
          <a:lstStyle/>
          <a:p>
            <a:pPr>
              <a:lnSpc>
                <a:spcPct val="133000"/>
              </a:lnSpc>
            </a:pPr>
            <a:r>
              <a:rPr lang="zh-CN" altLang="en-US" sz="3000" dirty="0">
                <a:solidFill>
                  <a:srgbClr val="FFFFFF"/>
                </a:solidFill>
                <a:latin typeface="OPPOSans-R" panose="00020600040101010101" charset="-122"/>
                <a:ea typeface="OPPOSans-R" panose="00020600040101010101" charset="-122"/>
              </a:rPr>
              <a:t>在中国纪录片的跨文化传播过程中，应运用国际化的表达方式以呈现中国文化的博大精深，使其与国际受众产生共鸣，在不同的文化群体之前寻求共通的认识，以达到最佳的传播效果。</a:t>
            </a:r>
          </a:p>
        </p:txBody>
      </p:sp>
      <p:sp>
        <p:nvSpPr>
          <p:cNvPr id="15010" name="Object 15010"/>
          <p:cNvSpPr txBox="1"/>
          <p:nvPr/>
        </p:nvSpPr>
        <p:spPr>
          <a:xfrm>
            <a:off x="11269349" y="2765157"/>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2</a:t>
            </a:r>
            <a:endParaRPr lang="zh-CN" altLang="en-US"/>
          </a:p>
        </p:txBody>
      </p:sp>
      <p:sp>
        <p:nvSpPr>
          <p:cNvPr id="15012" name="Object 15012"/>
          <p:cNvSpPr txBox="1"/>
          <p:nvPr/>
        </p:nvSpPr>
        <p:spPr>
          <a:xfrm>
            <a:off x="1874574" y="7165975"/>
            <a:ext cx="5732210" cy="3050400"/>
          </a:xfrm>
          <a:prstGeom prst="rect">
            <a:avLst/>
          </a:prstGeom>
        </p:spPr>
        <p:txBody>
          <a:bodyPr vert="horz" lIns="0" tIns="0" rIns="0" bIns="0" rtlCol="0" anchor="t" anchorCtr="0">
            <a:noAutofit/>
          </a:bodyPr>
          <a:lstStyle/>
          <a:p>
            <a:pPr algn="ctr">
              <a:lnSpc>
                <a:spcPct val="133000"/>
              </a:lnSpc>
            </a:pPr>
            <a:r>
              <a:rPr lang="zh-CN" altLang="en-US" sz="3000" dirty="0">
                <a:solidFill>
                  <a:srgbClr val="FFFFFF"/>
                </a:solidFill>
                <a:latin typeface="OPPOSans-R" panose="00020600040101010101" charset="-122"/>
                <a:ea typeface="OPPOSans-R" panose="00020600040101010101" charset="-122"/>
              </a:rPr>
              <a:t>文化差异的不可避免性直接导致了“文化折扣”现象，简言之就是在跨文化传播中原本土文化的内涵会受到一定的磨损，树立正确的文化意识，尊重各民族文化差异，是纪录片跨文化传播取得成功的必要前提。</a:t>
            </a:r>
            <a:endParaRPr lang="zh-CN" altLang="en-US" dirty="0"/>
          </a:p>
        </p:txBody>
      </p:sp>
      <p:pic>
        <p:nvPicPr>
          <p:cNvPr id="915013" name="image 15013"/>
          <p:cNvPicPr>
            <a:picLocks noChangeAspect="1"/>
          </p:cNvPicPr>
          <p:nvPr/>
        </p:nvPicPr>
        <p:blipFill>
          <a:blip r:embed="rId3"/>
          <a:srcRect/>
          <a:stretch>
            <a:fillRect/>
          </a:stretch>
        </p:blipFill>
        <p:spPr>
          <a:xfrm>
            <a:off x="3924300" y="6477000"/>
            <a:ext cx="1651000" cy="101600"/>
          </a:xfrm>
          <a:prstGeom prst="rect">
            <a:avLst/>
          </a:prstGeom>
        </p:spPr>
      </p:pic>
      <p:sp>
        <p:nvSpPr>
          <p:cNvPr id="15014" name="Object 15014"/>
          <p:cNvSpPr txBox="1"/>
          <p:nvPr/>
        </p:nvSpPr>
        <p:spPr>
          <a:xfrm>
            <a:off x="2049766" y="4765040"/>
            <a:ext cx="5490720" cy="1194740"/>
          </a:xfrm>
          <a:prstGeom prst="rect">
            <a:avLst/>
          </a:prstGeom>
        </p:spPr>
        <p:txBody>
          <a:bodyPr vert="horz" lIns="0" tIns="0" rIns="0" bIns="0" rtlCol="0" anchor="t" anchorCtr="0">
            <a:noAutofit/>
          </a:bodyPr>
          <a:lstStyle/>
          <a:p>
            <a:pPr algn="ctr">
              <a:lnSpc>
                <a:spcPct val="111000"/>
              </a:lnSpc>
            </a:pPr>
            <a:r>
              <a:rPr lang="zh-CN" altLang="en-US" sz="3600" b="1" spc="360" dirty="0">
                <a:solidFill>
                  <a:srgbClr val="FFFFFF"/>
                </a:solidFill>
                <a:latin typeface="OPPOSans-R" panose="00020600040101010101" charset="-122"/>
                <a:ea typeface="OPPOSans-R" panose="00020600040101010101" charset="-122"/>
              </a:rPr>
              <a:t>正确认识文化差异</a:t>
            </a:r>
            <a:endParaRPr lang="zh-CN" altLang="en-US" dirty="0"/>
          </a:p>
        </p:txBody>
      </p:sp>
      <p:sp>
        <p:nvSpPr>
          <p:cNvPr id="15015" name="Object 15015"/>
          <p:cNvSpPr txBox="1"/>
          <p:nvPr/>
        </p:nvSpPr>
        <p:spPr>
          <a:xfrm>
            <a:off x="3877949" y="2827654"/>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1</a:t>
            </a:r>
            <a:endParaRPr lang="zh-CN" altLang="en-US"/>
          </a:p>
        </p:txBody>
      </p:sp>
      <p:sp>
        <p:nvSpPr>
          <p:cNvPr id="15016" name="Object 15016"/>
          <p:cNvSpPr txBox="1"/>
          <p:nvPr/>
        </p:nvSpPr>
        <p:spPr>
          <a:xfrm>
            <a:off x="1676400" y="732790"/>
            <a:ext cx="6761720" cy="1194740"/>
          </a:xfrm>
          <a:prstGeom prst="rect">
            <a:avLst/>
          </a:prstGeom>
        </p:spPr>
        <p:txBody>
          <a:bodyPr vert="horz" lIns="0" tIns="0" rIns="0" bIns="0" rtlCol="0" anchor="t" anchorCtr="0">
            <a:noAutofit/>
          </a:bodyPr>
          <a:lstStyle/>
          <a:p>
            <a:pPr algn="l">
              <a:lnSpc>
                <a:spcPct val="111000"/>
              </a:lnSpc>
            </a:pPr>
            <a:r>
              <a:rPr lang="zh-CN" sz="3600" b="1" i="0" spc="360">
                <a:solidFill>
                  <a:srgbClr val="313131"/>
                </a:solidFill>
                <a:latin typeface="Microsoft YaHei UI" panose="020B0503020204020204" pitchFamily="34" charset="-122"/>
                <a:ea typeface="Microsoft YaHei UI" panose="020B0503020204020204" pitchFamily="34" charset="-122"/>
              </a:rPr>
              <a:t>3.</a:t>
            </a:r>
            <a:r>
              <a:rPr lang="en-US" altLang="zh-CN" sz="3600" b="1" i="0" spc="360">
                <a:solidFill>
                  <a:srgbClr val="313131"/>
                </a:solidFill>
                <a:latin typeface="Microsoft YaHei UI" panose="020B0503020204020204" pitchFamily="34" charset="-122"/>
                <a:ea typeface="Microsoft YaHei UI" panose="020B0503020204020204" pitchFamily="34" charset="-122"/>
              </a:rPr>
              <a:t>1</a:t>
            </a:r>
            <a:endParaRPr lang="zh-CN" altLang="en-US" sz="3600" b="1" dirty="0">
              <a:latin typeface="Microsoft YaHei UI" panose="020B0503020204020204" pitchFamily="34" charset="-122"/>
              <a:ea typeface="Microsoft YaHei UI" panose="020B0503020204020204" pitchFamily="34" charset="-122"/>
            </a:endParaRPr>
          </a:p>
          <a:p>
            <a:pPr algn="l">
              <a:lnSpc>
                <a:spcPct val="111000"/>
              </a:lnSpc>
            </a:pPr>
            <a:r>
              <a:rPr lang="zh-CN" altLang="en-US" sz="3600" b="1" spc="360">
                <a:solidFill>
                  <a:srgbClr val="313131"/>
                </a:solidFill>
                <a:latin typeface="Microsoft YaHei UI" panose="020B0503020204020204" pitchFamily="34" charset="-122"/>
                <a:ea typeface="Microsoft YaHei UI" panose="020B0503020204020204" pitchFamily="34" charset="-122"/>
              </a:rPr>
              <a:t>研究成果</a:t>
            </a:r>
            <a:endParaRPr lang="zh-CN" altLang="en-US" b="1" dirty="0">
              <a:latin typeface="Microsoft YaHei UI" panose="020B0503020204020204" pitchFamily="34" charset="-122"/>
              <a:ea typeface="Microsoft YaHei UI" panose="020B0503020204020204" pitchFamily="34" charset="-122"/>
            </a:endParaRPr>
          </a:p>
        </p:txBody>
      </p:sp>
      <p:pic>
        <p:nvPicPr>
          <p:cNvPr id="915017" name="image 15017"/>
          <p:cNvPicPr>
            <a:picLocks noChangeAspect="1"/>
          </p:cNvPicPr>
          <p:nvPr/>
        </p:nvPicPr>
        <p:blipFill>
          <a:blip r:embed="rId4"/>
          <a:srcRect/>
          <a:stretch>
            <a:fillRect/>
          </a:stretch>
        </p:blipFill>
        <p:spPr>
          <a:xfrm>
            <a:off x="0" y="698500"/>
            <a:ext cx="1308100" cy="1143000"/>
          </a:xfrm>
          <a:prstGeom prst="rect">
            <a:avLst/>
          </a:prstGeom>
        </p:spPr>
      </p:pic>
      <p:pic>
        <p:nvPicPr>
          <p:cNvPr id="4" name="图片 3">
            <a:extLst>
              <a:ext uri="{FF2B5EF4-FFF2-40B4-BE49-F238E27FC236}">
                <a16:creationId xmlns:a16="http://schemas.microsoft.com/office/drawing/2014/main" id="{1E49C31A-87A6-4E50-28E2-F69C06BD8519}"/>
              </a:ext>
            </a:extLst>
          </p:cNvPr>
          <p:cNvPicPr>
            <a:picLocks noChangeAspect="1"/>
          </p:cNvPicPr>
          <p:nvPr/>
        </p:nvPicPr>
        <p:blipFill>
          <a:blip r:embed="rId5"/>
          <a:srcRect/>
          <a:stretch/>
        </p:blipFill>
        <p:spPr>
          <a:xfrm>
            <a:off x="5692873" y="2030021"/>
            <a:ext cx="13193163" cy="11452398"/>
          </a:xfrm>
          <a:prstGeom prst="rect">
            <a:avLst/>
          </a:prstGeom>
        </p:spPr>
      </p:pic>
    </p:spTree>
    <p:extLst>
      <p:ext uri="{BB962C8B-B14F-4D97-AF65-F5344CB8AC3E}">
        <p14:creationId xmlns:p14="http://schemas.microsoft.com/office/powerpoint/2010/main" val="3588205143"/>
      </p:ext>
    </p:extLst>
  </p:cSld>
  <p:clrMapOvr>
    <a:masterClrMapping/>
  </p:clrMapOvr>
  <mc:AlternateContent xmlns:mc="http://schemas.openxmlformats.org/markup-compatibility/2006">
    <mc:Choice xmlns:p14="http://schemas.microsoft.com/office/powerpoint/2010/main" Requires="p14">
      <p:transition spd="slow" p14:dur="2000" advTm="8115"/>
    </mc:Choice>
    <mc:Fallback>
      <p:transition spd="slow" advTm="8115"/>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1502" name="image 1502"/>
          <p:cNvPicPr>
            <a:picLocks noChangeAspect="1"/>
          </p:cNvPicPr>
          <p:nvPr/>
        </p:nvPicPr>
        <p:blipFill>
          <a:blip r:embed="rId2"/>
          <a:srcRect/>
          <a:stretch>
            <a:fillRect/>
          </a:stretch>
        </p:blipFill>
        <p:spPr>
          <a:xfrm>
            <a:off x="18719800" y="6477000"/>
            <a:ext cx="1651000" cy="101600"/>
          </a:xfrm>
          <a:prstGeom prst="rect">
            <a:avLst/>
          </a:prstGeom>
        </p:spPr>
      </p:pic>
      <p:sp>
        <p:nvSpPr>
          <p:cNvPr id="1505" name="Object 1505"/>
          <p:cNvSpPr txBox="1"/>
          <p:nvPr/>
        </p:nvSpPr>
        <p:spPr>
          <a:xfrm>
            <a:off x="18648049" y="2828657"/>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3</a:t>
            </a:r>
            <a:endParaRPr lang="zh-CN" altLang="en-US"/>
          </a:p>
        </p:txBody>
      </p:sp>
      <p:pic>
        <p:nvPicPr>
          <p:cNvPr id="91507" name="image 1507"/>
          <p:cNvPicPr>
            <a:picLocks noChangeAspect="1"/>
          </p:cNvPicPr>
          <p:nvPr/>
        </p:nvPicPr>
        <p:blipFill>
          <a:blip r:embed="rId2"/>
          <a:srcRect/>
          <a:stretch>
            <a:fillRect/>
          </a:stretch>
        </p:blipFill>
        <p:spPr>
          <a:xfrm>
            <a:off x="11328400" y="6477000"/>
            <a:ext cx="1651000" cy="101600"/>
          </a:xfrm>
          <a:prstGeom prst="rect">
            <a:avLst/>
          </a:prstGeom>
        </p:spPr>
      </p:pic>
      <p:sp>
        <p:nvSpPr>
          <p:cNvPr id="1508" name="Object 1508"/>
          <p:cNvSpPr txBox="1"/>
          <p:nvPr/>
        </p:nvSpPr>
        <p:spPr>
          <a:xfrm>
            <a:off x="9486900" y="7165975"/>
            <a:ext cx="5605110" cy="4270560"/>
          </a:xfrm>
          <a:prstGeom prst="rect">
            <a:avLst/>
          </a:prstGeom>
        </p:spPr>
        <p:txBody>
          <a:bodyPr vert="horz" lIns="0" tIns="0" rIns="0" bIns="0" rtlCol="0" anchor="t" anchorCtr="0">
            <a:noAutofit/>
          </a:bodyPr>
          <a:lstStyle/>
          <a:p>
            <a:pPr>
              <a:lnSpc>
                <a:spcPct val="133000"/>
              </a:lnSpc>
            </a:pPr>
            <a:r>
              <a:rPr lang="zh-CN" altLang="en-US" sz="3000" dirty="0">
                <a:solidFill>
                  <a:srgbClr val="FFFFFF"/>
                </a:solidFill>
                <a:latin typeface="OPPOSans-R" panose="00020600040101010101" charset="-122"/>
                <a:ea typeface="OPPOSans-R" panose="00020600040101010101" charset="-122"/>
              </a:rPr>
              <a:t>在中国纪录片的跨文化传播过程中，应运用国际化的表达方式以呈现中国文化的博大精深，使其与国际受众产生共鸣，在不同的文化群体之前寻求共通的认识，以达到最佳的传播效果。</a:t>
            </a:r>
          </a:p>
        </p:txBody>
      </p:sp>
      <p:sp>
        <p:nvSpPr>
          <p:cNvPr id="15010" name="Object 15010"/>
          <p:cNvSpPr txBox="1"/>
          <p:nvPr/>
        </p:nvSpPr>
        <p:spPr>
          <a:xfrm>
            <a:off x="11269349" y="2765157"/>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2</a:t>
            </a:r>
            <a:endParaRPr lang="zh-CN" altLang="en-US"/>
          </a:p>
        </p:txBody>
      </p:sp>
      <p:sp>
        <p:nvSpPr>
          <p:cNvPr id="15012" name="Object 15012"/>
          <p:cNvSpPr txBox="1"/>
          <p:nvPr/>
        </p:nvSpPr>
        <p:spPr>
          <a:xfrm>
            <a:off x="1874574" y="7165975"/>
            <a:ext cx="5732210" cy="3050400"/>
          </a:xfrm>
          <a:prstGeom prst="rect">
            <a:avLst/>
          </a:prstGeom>
        </p:spPr>
        <p:txBody>
          <a:bodyPr vert="horz" lIns="0" tIns="0" rIns="0" bIns="0" rtlCol="0" anchor="t" anchorCtr="0">
            <a:noAutofit/>
          </a:bodyPr>
          <a:lstStyle/>
          <a:p>
            <a:pPr algn="ctr">
              <a:lnSpc>
                <a:spcPct val="133000"/>
              </a:lnSpc>
            </a:pPr>
            <a:r>
              <a:rPr lang="zh-CN" altLang="en-US" sz="3000" dirty="0">
                <a:solidFill>
                  <a:srgbClr val="FFFFFF"/>
                </a:solidFill>
                <a:latin typeface="OPPOSans-R" panose="00020600040101010101" charset="-122"/>
                <a:ea typeface="OPPOSans-R" panose="00020600040101010101" charset="-122"/>
              </a:rPr>
              <a:t>文化差异的不可避免性直接导致了“文化折扣”现象，简言之就是在跨文化传播中原本土文化的内涵会受到一定的磨损，树立正确的文化意识，尊重各民族文化差异，是纪录片跨文化传播取得成功的必要前提。</a:t>
            </a:r>
            <a:endParaRPr lang="zh-CN" altLang="en-US" dirty="0"/>
          </a:p>
        </p:txBody>
      </p:sp>
      <p:pic>
        <p:nvPicPr>
          <p:cNvPr id="915013" name="image 15013"/>
          <p:cNvPicPr>
            <a:picLocks noChangeAspect="1"/>
          </p:cNvPicPr>
          <p:nvPr/>
        </p:nvPicPr>
        <p:blipFill>
          <a:blip r:embed="rId2"/>
          <a:srcRect/>
          <a:stretch>
            <a:fillRect/>
          </a:stretch>
        </p:blipFill>
        <p:spPr>
          <a:xfrm>
            <a:off x="3924300" y="6477000"/>
            <a:ext cx="1651000" cy="101600"/>
          </a:xfrm>
          <a:prstGeom prst="rect">
            <a:avLst/>
          </a:prstGeom>
        </p:spPr>
      </p:pic>
      <p:sp>
        <p:nvSpPr>
          <p:cNvPr id="15014" name="Object 15014"/>
          <p:cNvSpPr txBox="1"/>
          <p:nvPr/>
        </p:nvSpPr>
        <p:spPr>
          <a:xfrm>
            <a:off x="2049766" y="4765040"/>
            <a:ext cx="5490720" cy="1194740"/>
          </a:xfrm>
          <a:prstGeom prst="rect">
            <a:avLst/>
          </a:prstGeom>
        </p:spPr>
        <p:txBody>
          <a:bodyPr vert="horz" lIns="0" tIns="0" rIns="0" bIns="0" rtlCol="0" anchor="t" anchorCtr="0">
            <a:noAutofit/>
          </a:bodyPr>
          <a:lstStyle/>
          <a:p>
            <a:pPr algn="ctr">
              <a:lnSpc>
                <a:spcPct val="111000"/>
              </a:lnSpc>
            </a:pPr>
            <a:r>
              <a:rPr lang="zh-CN" altLang="en-US" sz="3600" b="1" spc="360" dirty="0">
                <a:solidFill>
                  <a:srgbClr val="FFFFFF"/>
                </a:solidFill>
                <a:latin typeface="OPPOSans-R" panose="00020600040101010101" charset="-122"/>
                <a:ea typeface="OPPOSans-R" panose="00020600040101010101" charset="-122"/>
              </a:rPr>
              <a:t>正确认识文化差异</a:t>
            </a:r>
            <a:endParaRPr lang="zh-CN" altLang="en-US" dirty="0"/>
          </a:p>
        </p:txBody>
      </p:sp>
      <p:sp>
        <p:nvSpPr>
          <p:cNvPr id="15015" name="Object 15015"/>
          <p:cNvSpPr txBox="1"/>
          <p:nvPr/>
        </p:nvSpPr>
        <p:spPr>
          <a:xfrm>
            <a:off x="3877949" y="2827654"/>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1</a:t>
            </a:r>
            <a:endParaRPr lang="zh-CN" altLang="en-US"/>
          </a:p>
        </p:txBody>
      </p:sp>
      <p:sp>
        <p:nvSpPr>
          <p:cNvPr id="15016" name="Object 15016"/>
          <p:cNvSpPr txBox="1"/>
          <p:nvPr/>
        </p:nvSpPr>
        <p:spPr>
          <a:xfrm>
            <a:off x="1676400" y="732790"/>
            <a:ext cx="6761720" cy="1194740"/>
          </a:xfrm>
          <a:prstGeom prst="rect">
            <a:avLst/>
          </a:prstGeom>
        </p:spPr>
        <p:txBody>
          <a:bodyPr vert="horz" lIns="0" tIns="0" rIns="0" bIns="0" rtlCol="0" anchor="t" anchorCtr="0">
            <a:noAutofit/>
          </a:bodyPr>
          <a:lstStyle/>
          <a:p>
            <a:pPr algn="l">
              <a:lnSpc>
                <a:spcPct val="111000"/>
              </a:lnSpc>
            </a:pPr>
            <a:r>
              <a:rPr lang="zh-CN" sz="3600" b="1" i="0" spc="360">
                <a:solidFill>
                  <a:srgbClr val="313131"/>
                </a:solidFill>
                <a:latin typeface="Microsoft YaHei UI" panose="020B0503020204020204" pitchFamily="34" charset="-122"/>
                <a:ea typeface="Microsoft YaHei UI" panose="020B0503020204020204" pitchFamily="34" charset="-122"/>
              </a:rPr>
              <a:t>3.</a:t>
            </a:r>
            <a:r>
              <a:rPr lang="en-US" altLang="zh-CN" sz="3600" b="1" i="0" spc="360">
                <a:solidFill>
                  <a:srgbClr val="313131"/>
                </a:solidFill>
                <a:latin typeface="Microsoft YaHei UI" panose="020B0503020204020204" pitchFamily="34" charset="-122"/>
                <a:ea typeface="Microsoft YaHei UI" panose="020B0503020204020204" pitchFamily="34" charset="-122"/>
              </a:rPr>
              <a:t>1</a:t>
            </a:r>
            <a:endParaRPr lang="zh-CN" altLang="en-US" sz="3600" b="1" dirty="0">
              <a:latin typeface="Microsoft YaHei UI" panose="020B0503020204020204" pitchFamily="34" charset="-122"/>
              <a:ea typeface="Microsoft YaHei UI" panose="020B0503020204020204" pitchFamily="34" charset="-122"/>
            </a:endParaRPr>
          </a:p>
          <a:p>
            <a:pPr algn="l">
              <a:lnSpc>
                <a:spcPct val="111000"/>
              </a:lnSpc>
            </a:pPr>
            <a:r>
              <a:rPr lang="zh-CN" altLang="en-US" sz="3600" b="1" spc="360">
                <a:solidFill>
                  <a:srgbClr val="313131"/>
                </a:solidFill>
                <a:latin typeface="Microsoft YaHei UI" panose="020B0503020204020204" pitchFamily="34" charset="-122"/>
                <a:ea typeface="Microsoft YaHei UI" panose="020B0503020204020204" pitchFamily="34" charset="-122"/>
              </a:rPr>
              <a:t>研究成果</a:t>
            </a:r>
            <a:endParaRPr lang="zh-CN" altLang="en-US" b="1" dirty="0">
              <a:latin typeface="Microsoft YaHei UI" panose="020B0503020204020204" pitchFamily="34" charset="-122"/>
              <a:ea typeface="Microsoft YaHei UI" panose="020B0503020204020204" pitchFamily="34" charset="-122"/>
            </a:endParaRPr>
          </a:p>
        </p:txBody>
      </p:sp>
      <p:pic>
        <p:nvPicPr>
          <p:cNvPr id="915017" name="image 15017"/>
          <p:cNvPicPr>
            <a:picLocks noChangeAspect="1"/>
          </p:cNvPicPr>
          <p:nvPr/>
        </p:nvPicPr>
        <p:blipFill>
          <a:blip r:embed="rId3"/>
          <a:srcRect/>
          <a:stretch>
            <a:fillRect/>
          </a:stretch>
        </p:blipFill>
        <p:spPr>
          <a:xfrm>
            <a:off x="0" y="698500"/>
            <a:ext cx="1308100" cy="1143000"/>
          </a:xfrm>
          <a:prstGeom prst="rect">
            <a:avLst/>
          </a:prstGeom>
        </p:spPr>
      </p:pic>
      <p:pic>
        <p:nvPicPr>
          <p:cNvPr id="4" name="图片 3">
            <a:extLst>
              <a:ext uri="{FF2B5EF4-FFF2-40B4-BE49-F238E27FC236}">
                <a16:creationId xmlns:a16="http://schemas.microsoft.com/office/drawing/2014/main" id="{893F35B2-B2E3-8D11-B314-19C8B7B7C690}"/>
              </a:ext>
            </a:extLst>
          </p:cNvPr>
          <p:cNvPicPr>
            <a:picLocks noChangeAspect="1"/>
          </p:cNvPicPr>
          <p:nvPr/>
        </p:nvPicPr>
        <p:blipFill>
          <a:blip r:embed="rId4"/>
          <a:stretch>
            <a:fillRect/>
          </a:stretch>
        </p:blipFill>
        <p:spPr>
          <a:xfrm>
            <a:off x="2453855" y="2514905"/>
            <a:ext cx="20445374" cy="8011328"/>
          </a:xfrm>
          <a:prstGeom prst="rect">
            <a:avLst/>
          </a:prstGeom>
        </p:spPr>
      </p:pic>
    </p:spTree>
    <p:extLst>
      <p:ext uri="{BB962C8B-B14F-4D97-AF65-F5344CB8AC3E}">
        <p14:creationId xmlns:p14="http://schemas.microsoft.com/office/powerpoint/2010/main" val="2542216206"/>
      </p:ext>
    </p:extLst>
  </p:cSld>
  <p:clrMapOvr>
    <a:masterClrMapping/>
  </p:clrMapOvr>
  <mc:AlternateContent xmlns:mc="http://schemas.openxmlformats.org/markup-compatibility/2006">
    <mc:Choice xmlns:p14="http://schemas.microsoft.com/office/powerpoint/2010/main" Requires="p14">
      <p:transition spd="slow" p14:dur="2000" advTm="3305"/>
    </mc:Choice>
    <mc:Fallback>
      <p:transition spd="slow" advTm="3305"/>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1502" name="image 1502"/>
          <p:cNvPicPr>
            <a:picLocks noChangeAspect="1"/>
          </p:cNvPicPr>
          <p:nvPr/>
        </p:nvPicPr>
        <p:blipFill>
          <a:blip r:embed="rId2"/>
          <a:srcRect/>
          <a:stretch>
            <a:fillRect/>
          </a:stretch>
        </p:blipFill>
        <p:spPr>
          <a:xfrm>
            <a:off x="18719800" y="6477000"/>
            <a:ext cx="1651000" cy="101600"/>
          </a:xfrm>
          <a:prstGeom prst="rect">
            <a:avLst/>
          </a:prstGeom>
        </p:spPr>
      </p:pic>
      <p:pic>
        <p:nvPicPr>
          <p:cNvPr id="91507" name="image 1507"/>
          <p:cNvPicPr>
            <a:picLocks noChangeAspect="1"/>
          </p:cNvPicPr>
          <p:nvPr/>
        </p:nvPicPr>
        <p:blipFill>
          <a:blip r:embed="rId2"/>
          <a:srcRect/>
          <a:stretch>
            <a:fillRect/>
          </a:stretch>
        </p:blipFill>
        <p:spPr>
          <a:xfrm>
            <a:off x="11328400" y="6477000"/>
            <a:ext cx="1651000" cy="101600"/>
          </a:xfrm>
          <a:prstGeom prst="rect">
            <a:avLst/>
          </a:prstGeom>
        </p:spPr>
      </p:pic>
      <p:sp>
        <p:nvSpPr>
          <p:cNvPr id="15012" name="Object 15012"/>
          <p:cNvSpPr txBox="1"/>
          <p:nvPr/>
        </p:nvSpPr>
        <p:spPr>
          <a:xfrm>
            <a:off x="1874574" y="7165975"/>
            <a:ext cx="5732210" cy="3050400"/>
          </a:xfrm>
          <a:prstGeom prst="rect">
            <a:avLst/>
          </a:prstGeom>
        </p:spPr>
        <p:txBody>
          <a:bodyPr vert="horz" lIns="0" tIns="0" rIns="0" bIns="0" rtlCol="0" anchor="t" anchorCtr="0">
            <a:noAutofit/>
          </a:bodyPr>
          <a:lstStyle/>
          <a:p>
            <a:pPr algn="ctr">
              <a:lnSpc>
                <a:spcPct val="133000"/>
              </a:lnSpc>
            </a:pPr>
            <a:r>
              <a:rPr lang="zh-CN" altLang="en-US" sz="3000" dirty="0">
                <a:solidFill>
                  <a:srgbClr val="FFFFFF"/>
                </a:solidFill>
                <a:latin typeface="OPPOSans-R" panose="00020600040101010101" charset="-122"/>
                <a:ea typeface="OPPOSans-R" panose="00020600040101010101" charset="-122"/>
              </a:rPr>
              <a:t>文化差异的不可避免性直接导致了“文化折扣”现象，简言之就是在跨文化传播中原本土文化的内涵会受到一定的磨损，树立正确的文化意识，尊重各民族文化差异，是纪录片跨文化传播取得成功的必要前提。</a:t>
            </a:r>
            <a:endParaRPr lang="zh-CN" altLang="en-US" dirty="0"/>
          </a:p>
        </p:txBody>
      </p:sp>
      <p:pic>
        <p:nvPicPr>
          <p:cNvPr id="915013" name="image 15013"/>
          <p:cNvPicPr>
            <a:picLocks noChangeAspect="1"/>
          </p:cNvPicPr>
          <p:nvPr/>
        </p:nvPicPr>
        <p:blipFill>
          <a:blip r:embed="rId2"/>
          <a:srcRect/>
          <a:stretch>
            <a:fillRect/>
          </a:stretch>
        </p:blipFill>
        <p:spPr>
          <a:xfrm>
            <a:off x="3924300" y="6477000"/>
            <a:ext cx="1651000" cy="101600"/>
          </a:xfrm>
          <a:prstGeom prst="rect">
            <a:avLst/>
          </a:prstGeom>
        </p:spPr>
      </p:pic>
      <p:sp>
        <p:nvSpPr>
          <p:cNvPr id="15014" name="Object 15014"/>
          <p:cNvSpPr txBox="1"/>
          <p:nvPr/>
        </p:nvSpPr>
        <p:spPr>
          <a:xfrm>
            <a:off x="2049766" y="4765040"/>
            <a:ext cx="5490720" cy="1194740"/>
          </a:xfrm>
          <a:prstGeom prst="rect">
            <a:avLst/>
          </a:prstGeom>
        </p:spPr>
        <p:txBody>
          <a:bodyPr vert="horz" lIns="0" tIns="0" rIns="0" bIns="0" rtlCol="0" anchor="t" anchorCtr="0">
            <a:noAutofit/>
          </a:bodyPr>
          <a:lstStyle/>
          <a:p>
            <a:pPr algn="ctr">
              <a:lnSpc>
                <a:spcPct val="111000"/>
              </a:lnSpc>
            </a:pPr>
            <a:r>
              <a:rPr lang="zh-CN" altLang="en-US" sz="3600" b="1" spc="360" dirty="0">
                <a:solidFill>
                  <a:srgbClr val="FFFFFF"/>
                </a:solidFill>
                <a:latin typeface="OPPOSans-R" panose="00020600040101010101" charset="-122"/>
                <a:ea typeface="OPPOSans-R" panose="00020600040101010101" charset="-122"/>
              </a:rPr>
              <a:t>正确认识文化差异</a:t>
            </a:r>
            <a:endParaRPr lang="zh-CN" altLang="en-US" dirty="0"/>
          </a:p>
        </p:txBody>
      </p:sp>
      <p:sp>
        <p:nvSpPr>
          <p:cNvPr id="15016" name="Object 15016"/>
          <p:cNvSpPr txBox="1"/>
          <p:nvPr/>
        </p:nvSpPr>
        <p:spPr>
          <a:xfrm>
            <a:off x="1676400" y="732790"/>
            <a:ext cx="6761720" cy="1194740"/>
          </a:xfrm>
          <a:prstGeom prst="rect">
            <a:avLst/>
          </a:prstGeom>
        </p:spPr>
        <p:txBody>
          <a:bodyPr vert="horz" lIns="0" tIns="0" rIns="0" bIns="0" rtlCol="0" anchor="t" anchorCtr="0">
            <a:noAutofit/>
          </a:bodyPr>
          <a:lstStyle/>
          <a:p>
            <a:pPr algn="l">
              <a:lnSpc>
                <a:spcPct val="111000"/>
              </a:lnSpc>
            </a:pPr>
            <a:r>
              <a:rPr lang="zh-CN" sz="3600" b="1" i="0" spc="360">
                <a:solidFill>
                  <a:srgbClr val="313131"/>
                </a:solidFill>
                <a:latin typeface="Microsoft YaHei UI" panose="020B0503020204020204" pitchFamily="34" charset="-122"/>
                <a:ea typeface="Microsoft YaHei UI" panose="020B0503020204020204" pitchFamily="34" charset="-122"/>
              </a:rPr>
              <a:t>3.</a:t>
            </a:r>
            <a:r>
              <a:rPr lang="en-US" altLang="zh-CN" sz="3600" b="1" i="0" spc="360">
                <a:solidFill>
                  <a:srgbClr val="313131"/>
                </a:solidFill>
                <a:latin typeface="Microsoft YaHei UI" panose="020B0503020204020204" pitchFamily="34" charset="-122"/>
                <a:ea typeface="Microsoft YaHei UI" panose="020B0503020204020204" pitchFamily="34" charset="-122"/>
              </a:rPr>
              <a:t>1</a:t>
            </a:r>
            <a:endParaRPr lang="zh-CN" altLang="en-US" sz="3600" b="1" dirty="0">
              <a:latin typeface="Microsoft YaHei UI" panose="020B0503020204020204" pitchFamily="34" charset="-122"/>
              <a:ea typeface="Microsoft YaHei UI" panose="020B0503020204020204" pitchFamily="34" charset="-122"/>
            </a:endParaRPr>
          </a:p>
          <a:p>
            <a:pPr algn="l">
              <a:lnSpc>
                <a:spcPct val="111000"/>
              </a:lnSpc>
            </a:pPr>
            <a:r>
              <a:rPr lang="zh-CN" altLang="en-US" sz="3600" b="1" spc="360">
                <a:solidFill>
                  <a:srgbClr val="313131"/>
                </a:solidFill>
                <a:latin typeface="Microsoft YaHei UI" panose="020B0503020204020204" pitchFamily="34" charset="-122"/>
                <a:ea typeface="Microsoft YaHei UI" panose="020B0503020204020204" pitchFamily="34" charset="-122"/>
              </a:rPr>
              <a:t>研究成果</a:t>
            </a:r>
            <a:endParaRPr lang="zh-CN" altLang="en-US" b="1" dirty="0">
              <a:latin typeface="Microsoft YaHei UI" panose="020B0503020204020204" pitchFamily="34" charset="-122"/>
              <a:ea typeface="Microsoft YaHei UI" panose="020B0503020204020204" pitchFamily="34" charset="-122"/>
            </a:endParaRPr>
          </a:p>
        </p:txBody>
      </p:sp>
      <p:pic>
        <p:nvPicPr>
          <p:cNvPr id="915017" name="image 15017"/>
          <p:cNvPicPr>
            <a:picLocks noChangeAspect="1"/>
          </p:cNvPicPr>
          <p:nvPr/>
        </p:nvPicPr>
        <p:blipFill>
          <a:blip r:embed="rId3"/>
          <a:srcRect/>
          <a:stretch>
            <a:fillRect/>
          </a:stretch>
        </p:blipFill>
        <p:spPr>
          <a:xfrm>
            <a:off x="0" y="698500"/>
            <a:ext cx="1308100" cy="1143000"/>
          </a:xfrm>
          <a:prstGeom prst="rect">
            <a:avLst/>
          </a:prstGeom>
        </p:spPr>
      </p:pic>
      <p:sp>
        <p:nvSpPr>
          <p:cNvPr id="26" name="文本框 25">
            <a:extLst>
              <a:ext uri="{FF2B5EF4-FFF2-40B4-BE49-F238E27FC236}">
                <a16:creationId xmlns:a16="http://schemas.microsoft.com/office/drawing/2014/main" id="{79F01277-BCD7-23E5-A54C-1DA94A29D897}"/>
              </a:ext>
            </a:extLst>
          </p:cNvPr>
          <p:cNvSpPr txBox="1"/>
          <p:nvPr/>
        </p:nvSpPr>
        <p:spPr>
          <a:xfrm>
            <a:off x="1308100" y="2681682"/>
            <a:ext cx="7233920" cy="1754326"/>
          </a:xfrm>
          <a:prstGeom prst="rect">
            <a:avLst/>
          </a:prstGeom>
          <a:noFill/>
        </p:spPr>
        <p:txBody>
          <a:bodyPr wrap="square" rtlCol="0">
            <a:spAutoFit/>
          </a:bodyPr>
          <a:lstStyle/>
          <a:p>
            <a:r>
              <a:rPr lang="en-US" altLang="zh-CN" sz="5400">
                <a:latin typeface="微软雅黑" panose="020B0503020204020204" pitchFamily="34" charset="-122"/>
                <a:ea typeface="微软雅黑" panose="020B0503020204020204" pitchFamily="34" charset="-122"/>
              </a:rPr>
              <a:t>1.</a:t>
            </a:r>
            <a:r>
              <a:rPr lang="zh-CN" altLang="en-US" sz="5400">
                <a:latin typeface="微软雅黑" panose="020B0503020204020204" pitchFamily="34" charset="-122"/>
                <a:ea typeface="微软雅黑" panose="020B0503020204020204" pitchFamily="34" charset="-122"/>
              </a:rPr>
              <a:t>根据最大拉应力理论计算内衬极限承载力</a:t>
            </a:r>
          </a:p>
        </p:txBody>
      </p:sp>
      <mc:AlternateContent xmlns:mc="http://schemas.openxmlformats.org/markup-compatibility/2006">
        <mc:Choice xmlns:a14="http://schemas.microsoft.com/office/drawing/2010/main" Requires="a14">
          <p:sp>
            <p:nvSpPr>
              <p:cNvPr id="22" name="文本框 21">
                <a:extLst>
                  <a:ext uri="{FF2B5EF4-FFF2-40B4-BE49-F238E27FC236}">
                    <a16:creationId xmlns:a16="http://schemas.microsoft.com/office/drawing/2014/main" id="{E673BF32-9EDD-3848-9996-40AD28419BB8}"/>
                  </a:ext>
                </a:extLst>
              </p:cNvPr>
              <p:cNvSpPr txBox="1"/>
              <p:nvPr/>
            </p:nvSpPr>
            <p:spPr>
              <a:xfrm>
                <a:off x="5232400" y="6635573"/>
                <a:ext cx="12192000" cy="6514347"/>
              </a:xfrm>
              <a:prstGeom prst="rect">
                <a:avLst/>
              </a:prstGeom>
              <a:noFill/>
            </p:spPr>
            <p:txBody>
              <a:bodyPr wrap="square">
                <a:spAutoFit/>
              </a:bodyPr>
              <a:lstStyle/>
              <a:p>
                <a:pPr indent="266700" algn="ctr">
                  <a:lnSpc>
                    <a:spcPct val="150000"/>
                  </a:lnSpc>
                  <a:tabLst>
                    <a:tab pos="2933700" algn="ctr"/>
                    <a:tab pos="5867400" algn="r"/>
                  </a:tabLst>
                </a:pPr>
                <a14:m>
                  <m:oMath xmlns:m="http://schemas.openxmlformats.org/officeDocument/2006/math">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3200">
                            <a:effectLst/>
                            <a:latin typeface="Cambria Math" panose="02040503050406030204" pitchFamily="18" charset="0"/>
                            <a:ea typeface="宋体" panose="02010600030101010101" pitchFamily="2" charset="-122"/>
                            <a:cs typeface="Times New Roman" panose="02020603050405020304" pitchFamily="18" charset="0"/>
                          </a:rPr>
                          <m:t>p</m:t>
                        </m:r>
                      </m:e>
                      <m:sub>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3200">
                                <a:effectLst/>
                                <a:latin typeface="Cambria Math" panose="02040503050406030204" pitchFamily="18" charset="0"/>
                                <a:ea typeface="宋体" panose="02010600030101010101" pitchFamily="2" charset="-122"/>
                                <a:cs typeface="Times New Roman" panose="02020603050405020304" pitchFamily="18" charset="0"/>
                              </a:rPr>
                              <m:t>t</m:t>
                            </m:r>
                          </m:e>
                          <m:sub>
                            <m:r>
                              <m:rPr>
                                <m:sty m:val="p"/>
                              </m:rPr>
                              <a:rPr lang="en-US" altLang="zh-CN" sz="3200">
                                <a:effectLst/>
                                <a:latin typeface="Cambria Math" panose="02040503050406030204" pitchFamily="18" charset="0"/>
                                <a:ea typeface="宋体" panose="02010600030101010101" pitchFamily="2" charset="-122"/>
                                <a:cs typeface="Times New Roman" panose="02020603050405020304" pitchFamily="18" charset="0"/>
                              </a:rPr>
                              <m:t>c</m:t>
                            </m:r>
                          </m:sub>
                        </m:sSub>
                      </m:sub>
                    </m:s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2</m:t>
                        </m:r>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𝑠</m:t>
                            </m:r>
                          </m:sub>
                        </m:s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𝑡</m:t>
                        </m:r>
                      </m:num>
                      <m:den>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𝜇</m:t>
                        </m:r>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𝑁</m:t>
                            </m:r>
                          </m:e>
                          <m: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𝑠𝑎𝑓𝑒</m:t>
                            </m:r>
                          </m:sub>
                        </m:sSub>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0</m:t>
                            </m:r>
                          </m:sub>
                        </m:sSub>
                      </m:den>
                    </m:f>
                  </m:oMath>
                </a14:m>
                <a:r>
                  <a:rPr lang="en-US" altLang="zh-CN" sz="3200">
                    <a:effectLst/>
                    <a:latin typeface="Cambria Math" panose="02040503050406030204" pitchFamily="18" charset="0"/>
                    <a:ea typeface="宋体" panose="02010600030101010101" pitchFamily="2" charset="-122"/>
                    <a:cs typeface="Times New Roman" panose="02020603050405020304" pitchFamily="18" charset="0"/>
                  </a:rPr>
                  <a:t> </a:t>
                </a:r>
                <a:endParaRPr lang="zh-CN" altLang="zh-CN" sz="3200">
                  <a:effectLst/>
                  <a:latin typeface="Cambria Math" panose="02040503050406030204" pitchFamily="18" charset="0"/>
                  <a:ea typeface="宋体" panose="02010600030101010101" pitchFamily="2" charset="-122"/>
                  <a:cs typeface="Times New Roman" panose="02020603050405020304" pitchFamily="18" charset="0"/>
                </a:endParaRPr>
              </a:p>
              <a:p>
                <a:pPr algn="just">
                  <a:lnSpc>
                    <a:spcPct val="150000"/>
                  </a:lnSpc>
                </a:pPr>
                <a:r>
                  <a:rPr lang="zh-CN" altLang="zh-CN" sz="3200">
                    <a:effectLst/>
                    <a:latin typeface="微软雅黑" panose="020B0503020204020204" pitchFamily="34" charset="-122"/>
                    <a:ea typeface="微软雅黑" panose="020B0503020204020204" pitchFamily="34" charset="-122"/>
                  </a:rPr>
                  <a:t>式中：</a:t>
                </a:r>
              </a:p>
              <a:p>
                <a:pPr indent="266700" algn="just">
                  <a:lnSpc>
                    <a:spcPct val="150000"/>
                  </a:lnSpc>
                </a:pPr>
                <a14:m>
                  <m:oMath xmlns:m="http://schemas.openxmlformats.org/officeDocument/2006/math">
                    <m:sSub>
                      <m:sSubPr>
                        <m:ctrlPr>
                          <a:rPr lang="zh-CN" altLang="zh-CN" sz="3200" i="1">
                            <a:effectLst/>
                            <a:latin typeface="Cambria Math" panose="02040503050406030204" pitchFamily="18" charset="0"/>
                            <a:ea typeface="Cambria Math" panose="02040503050406030204" pitchFamily="18" charset="0"/>
                          </a:rPr>
                        </m:ctrlPr>
                      </m:sSubPr>
                      <m:e>
                        <m:r>
                          <m:rPr>
                            <m:sty m:val="p"/>
                          </m:rPr>
                          <a:rPr lang="en-US" altLang="zh-CN" sz="3200">
                            <a:effectLst/>
                            <a:latin typeface="Cambria Math" panose="02040503050406030204" pitchFamily="18" charset="0"/>
                            <a:ea typeface="宋体" panose="02010600030101010101" pitchFamily="2" charset="-122"/>
                          </a:rPr>
                          <m:t>p</m:t>
                        </m:r>
                      </m:e>
                      <m:sub>
                        <m:sSub>
                          <m:sSubPr>
                            <m:ctrlPr>
                              <a:rPr lang="zh-CN" altLang="zh-CN" sz="3200" i="1">
                                <a:effectLst/>
                                <a:latin typeface="Cambria Math" panose="02040503050406030204" pitchFamily="18" charset="0"/>
                                <a:ea typeface="Cambria Math" panose="02040503050406030204" pitchFamily="18" charset="0"/>
                              </a:rPr>
                            </m:ctrlPr>
                          </m:sSubPr>
                          <m:e>
                            <m:r>
                              <m:rPr>
                                <m:sty m:val="p"/>
                              </m:rPr>
                              <a:rPr lang="en-US" altLang="zh-CN" sz="3200">
                                <a:effectLst/>
                                <a:latin typeface="Cambria Math" panose="02040503050406030204" pitchFamily="18" charset="0"/>
                                <a:ea typeface="宋体" panose="02010600030101010101" pitchFamily="2" charset="-122"/>
                              </a:rPr>
                              <m:t>t</m:t>
                            </m:r>
                          </m:e>
                          <m:sub>
                            <m:r>
                              <m:rPr>
                                <m:sty m:val="p"/>
                              </m:rPr>
                              <a:rPr lang="en-US" altLang="zh-CN" sz="3200">
                                <a:effectLst/>
                                <a:latin typeface="Cambria Math" panose="02040503050406030204" pitchFamily="18" charset="0"/>
                                <a:ea typeface="宋体" panose="02010600030101010101" pitchFamily="2" charset="-122"/>
                              </a:rPr>
                              <m:t>c</m:t>
                            </m:r>
                          </m:sub>
                        </m:sSub>
                      </m:sub>
                    </m:sSub>
                  </m:oMath>
                </a14:m>
                <a:r>
                  <a:rPr lang="zh-CN" altLang="zh-CN" sz="3200">
                    <a:effectLst/>
                    <a:latin typeface="微软雅黑" panose="020B0503020204020204" pitchFamily="34" charset="-122"/>
                    <a:ea typeface="微软雅黑" panose="020B0503020204020204" pitchFamily="34" charset="-122"/>
                  </a:rPr>
                  <a:t>——内衬极限承载力，</a:t>
                </a:r>
                <a:r>
                  <a:rPr lang="en-US" altLang="zh-CN" sz="3200">
                    <a:effectLst/>
                    <a:latin typeface="微软雅黑" panose="020B0503020204020204" pitchFamily="34" charset="-122"/>
                    <a:ea typeface="微软雅黑" panose="020B0503020204020204" pitchFamily="34" charset="-122"/>
                  </a:rPr>
                  <a:t>MPa</a:t>
                </a:r>
                <a:r>
                  <a:rPr lang="zh-CN" altLang="zh-CN" sz="3200">
                    <a:effectLst/>
                    <a:latin typeface="微软雅黑" panose="020B0503020204020204" pitchFamily="34" charset="-122"/>
                    <a:ea typeface="微软雅黑" panose="020B0503020204020204" pitchFamily="34" charset="-122"/>
                  </a:rPr>
                  <a:t>；</a:t>
                </a:r>
              </a:p>
              <a:p>
                <a:pPr indent="266700" algn="just">
                  <a:lnSpc>
                    <a:spcPct val="150000"/>
                  </a:lnSpc>
                </a:pPr>
                <a14:m>
                  <m:oMath xmlns:m="http://schemas.openxmlformats.org/officeDocument/2006/math">
                    <m:sSub>
                      <m:sSubPr>
                        <m:ctrlPr>
                          <a:rPr lang="zh-CN" altLang="zh-CN" sz="3200" i="1">
                            <a:effectLst/>
                            <a:latin typeface="Cambria Math" panose="02040503050406030204" pitchFamily="18" charset="0"/>
                            <a:ea typeface="Cambria Math" panose="02040503050406030204" pitchFamily="18" charset="0"/>
                          </a:rPr>
                        </m:ctrlPr>
                      </m:sSubPr>
                      <m:e>
                        <m:r>
                          <a:rPr lang="en-US" altLang="zh-CN" sz="3200" i="1">
                            <a:effectLst/>
                            <a:latin typeface="Cambria Math" panose="02040503050406030204" pitchFamily="18" charset="0"/>
                            <a:ea typeface="宋体" panose="02010600030101010101" pitchFamily="2" charset="-122"/>
                          </a:rPr>
                          <m:t>𝜎</m:t>
                        </m:r>
                      </m:e>
                      <m:sub>
                        <m:r>
                          <a:rPr lang="en-US" altLang="zh-CN" sz="3200" i="1">
                            <a:effectLst/>
                            <a:latin typeface="Cambria Math" panose="02040503050406030204" pitchFamily="18" charset="0"/>
                            <a:ea typeface="宋体" panose="02010600030101010101" pitchFamily="2" charset="-122"/>
                          </a:rPr>
                          <m:t>𝑠</m:t>
                        </m:r>
                      </m:sub>
                    </m:sSub>
                  </m:oMath>
                </a14:m>
                <a:r>
                  <a:rPr lang="zh-CN" altLang="zh-CN" sz="3200">
                    <a:effectLst/>
                    <a:latin typeface="微软雅黑" panose="020B0503020204020204" pitchFamily="34" charset="-122"/>
                    <a:ea typeface="微软雅黑" panose="020B0503020204020204" pitchFamily="34" charset="-122"/>
                  </a:rPr>
                  <a:t>——内衬材料的屈服极限，</a:t>
                </a:r>
                <a:r>
                  <a:rPr lang="en-US" altLang="zh-CN" sz="3200">
                    <a:effectLst/>
                    <a:latin typeface="微软雅黑" panose="020B0503020204020204" pitchFamily="34" charset="-122"/>
                    <a:ea typeface="微软雅黑" panose="020B0503020204020204" pitchFamily="34" charset="-122"/>
                  </a:rPr>
                  <a:t>MPa</a:t>
                </a:r>
                <a:r>
                  <a:rPr lang="zh-CN" altLang="zh-CN" sz="3200">
                    <a:effectLst/>
                    <a:latin typeface="微软雅黑" panose="020B0503020204020204" pitchFamily="34" charset="-122"/>
                    <a:ea typeface="微软雅黑" panose="020B0503020204020204" pitchFamily="34" charset="-122"/>
                  </a:rPr>
                  <a:t>；</a:t>
                </a:r>
              </a:p>
              <a:p>
                <a:pPr indent="266700" algn="just">
                  <a:lnSpc>
                    <a:spcPct val="150000"/>
                  </a:lnSpc>
                </a:pPr>
                <a14:m>
                  <m:oMath xmlns:m="http://schemas.openxmlformats.org/officeDocument/2006/math">
                    <m:r>
                      <m:rPr>
                        <m:sty m:val="p"/>
                      </m:rPr>
                      <a:rPr lang="en-US" altLang="zh-CN" sz="3200">
                        <a:effectLst/>
                        <a:latin typeface="Cambria Math" panose="02040503050406030204" pitchFamily="18" charset="0"/>
                        <a:ea typeface="宋体" panose="02010600030101010101" pitchFamily="2" charset="-122"/>
                      </a:rPr>
                      <m:t>t</m:t>
                    </m:r>
                  </m:oMath>
                </a14:m>
                <a:r>
                  <a:rPr lang="zh-CN" altLang="zh-CN" sz="3200">
                    <a:effectLst/>
                    <a:latin typeface="微软雅黑" panose="020B0503020204020204" pitchFamily="34" charset="-122"/>
                    <a:ea typeface="微软雅黑" panose="020B0503020204020204" pitchFamily="34" charset="-122"/>
                  </a:rPr>
                  <a:t>——内衬壁厚，</a:t>
                </a:r>
                <a:r>
                  <a:rPr lang="en-US" altLang="zh-CN" sz="3200">
                    <a:effectLst/>
                    <a:latin typeface="微软雅黑" panose="020B0503020204020204" pitchFamily="34" charset="-122"/>
                    <a:ea typeface="微软雅黑" panose="020B0503020204020204" pitchFamily="34" charset="-122"/>
                  </a:rPr>
                  <a:t>mm</a:t>
                </a:r>
                <a:r>
                  <a:rPr lang="zh-CN" altLang="zh-CN" sz="3200">
                    <a:effectLst/>
                    <a:latin typeface="微软雅黑" panose="020B0503020204020204" pitchFamily="34" charset="-122"/>
                    <a:ea typeface="微软雅黑" panose="020B0503020204020204" pitchFamily="34" charset="-122"/>
                  </a:rPr>
                  <a:t>；</a:t>
                </a:r>
              </a:p>
              <a:p>
                <a:pPr indent="266700" algn="just">
                  <a:lnSpc>
                    <a:spcPct val="150000"/>
                  </a:lnSpc>
                </a:pPr>
                <a14:m>
                  <m:oMath xmlns:m="http://schemas.openxmlformats.org/officeDocument/2006/math">
                    <m:r>
                      <a:rPr lang="en-US" altLang="zh-CN" sz="3200" i="1">
                        <a:effectLst/>
                        <a:latin typeface="Cambria Math" panose="02040503050406030204" pitchFamily="18" charset="0"/>
                        <a:ea typeface="宋体" panose="02010600030101010101" pitchFamily="2" charset="-122"/>
                      </a:rPr>
                      <m:t>𝜇</m:t>
                    </m:r>
                  </m:oMath>
                </a14:m>
                <a:r>
                  <a:rPr lang="zh-CN" altLang="zh-CN" sz="3200">
                    <a:effectLst/>
                    <a:latin typeface="微软雅黑" panose="020B0503020204020204" pitchFamily="34" charset="-122"/>
                    <a:ea typeface="微软雅黑" panose="020B0503020204020204" pitchFamily="34" charset="-122"/>
                  </a:rPr>
                  <a:t>——泊松比；</a:t>
                </a:r>
              </a:p>
              <a:p>
                <a:pPr indent="266700" algn="just">
                  <a:lnSpc>
                    <a:spcPct val="150000"/>
                  </a:lnSpc>
                </a:pPr>
                <a14:m>
                  <m:oMath xmlns:m="http://schemas.openxmlformats.org/officeDocument/2006/math">
                    <m:sSub>
                      <m:sSubPr>
                        <m:ctrlPr>
                          <a:rPr lang="zh-CN" altLang="zh-CN" sz="3200" i="1">
                            <a:effectLst/>
                            <a:latin typeface="Cambria Math" panose="02040503050406030204" pitchFamily="18" charset="0"/>
                            <a:ea typeface="Cambria Math" panose="02040503050406030204" pitchFamily="18" charset="0"/>
                          </a:rPr>
                        </m:ctrlPr>
                      </m:sSubPr>
                      <m:e>
                        <m:r>
                          <a:rPr lang="en-US" altLang="zh-CN" sz="3200" i="1">
                            <a:effectLst/>
                            <a:latin typeface="Cambria Math" panose="02040503050406030204" pitchFamily="18" charset="0"/>
                            <a:ea typeface="宋体" panose="02010600030101010101" pitchFamily="2" charset="-122"/>
                          </a:rPr>
                          <m:t>𝑁</m:t>
                        </m:r>
                      </m:e>
                      <m:sub>
                        <m:r>
                          <a:rPr lang="en-US" altLang="zh-CN" sz="3200" i="1">
                            <a:effectLst/>
                            <a:latin typeface="Cambria Math" panose="02040503050406030204" pitchFamily="18" charset="0"/>
                            <a:ea typeface="宋体" panose="02010600030101010101" pitchFamily="2" charset="-122"/>
                          </a:rPr>
                          <m:t>𝑠𝑎𝑓𝑒</m:t>
                        </m:r>
                      </m:sub>
                    </m:sSub>
                  </m:oMath>
                </a14:m>
                <a:r>
                  <a:rPr lang="zh-CN" altLang="zh-CN" sz="3200">
                    <a:effectLst/>
                    <a:latin typeface="微软雅黑" panose="020B0503020204020204" pitchFamily="34" charset="-122"/>
                    <a:ea typeface="微软雅黑" panose="020B0503020204020204" pitchFamily="34" charset="-122"/>
                  </a:rPr>
                  <a:t>——安全系数，取</a:t>
                </a:r>
                <a:r>
                  <a:rPr lang="en-US" altLang="zh-CN" sz="3200">
                    <a:effectLst/>
                    <a:latin typeface="微软雅黑" panose="020B0503020204020204" pitchFamily="34" charset="-122"/>
                    <a:ea typeface="微软雅黑" panose="020B0503020204020204" pitchFamily="34" charset="-122"/>
                  </a:rPr>
                  <a:t>3.5</a:t>
                </a:r>
                <a:r>
                  <a:rPr lang="zh-CN" altLang="zh-CN" sz="3200">
                    <a:effectLst/>
                    <a:latin typeface="微软雅黑" panose="020B0503020204020204" pitchFamily="34" charset="-122"/>
                    <a:ea typeface="微软雅黑" panose="020B0503020204020204" pitchFamily="34" charset="-122"/>
                  </a:rPr>
                  <a:t>；</a:t>
                </a:r>
              </a:p>
              <a:p>
                <a:pPr algn="just">
                  <a:lnSpc>
                    <a:spcPct val="150000"/>
                  </a:lnSpc>
                </a:pPr>
                <a:r>
                  <a:rPr lang="en-US" altLang="zh-CN" sz="3200">
                    <a:latin typeface="微软雅黑" panose="020B0503020204020204" pitchFamily="34" charset="-122"/>
                    <a:ea typeface="微软雅黑" panose="020B0503020204020204" pitchFamily="34" charset="-122"/>
                  </a:rPr>
                  <a:t>   </a:t>
                </a:r>
                <a14:m>
                  <m:oMath xmlns:m="http://schemas.openxmlformats.org/officeDocument/2006/math">
                    <m:sSub>
                      <m:sSubPr>
                        <m:ctrlPr>
                          <a:rPr lang="zh-CN" altLang="zh-CN" sz="3200" i="1">
                            <a:effectLst/>
                            <a:latin typeface="Cambria Math" panose="02040503050406030204" pitchFamily="18" charset="0"/>
                            <a:ea typeface="Cambria Math" panose="02040503050406030204" pitchFamily="18" charset="0"/>
                          </a:rPr>
                        </m:ctrlPr>
                      </m:sSubPr>
                      <m:e>
                        <m:r>
                          <a:rPr lang="en-US" altLang="zh-CN" sz="3200" i="1">
                            <a:effectLst/>
                            <a:latin typeface="Cambria Math" panose="02040503050406030204" pitchFamily="18" charset="0"/>
                            <a:ea typeface="宋体" panose="02010600030101010101" pitchFamily="2" charset="-122"/>
                          </a:rPr>
                          <m:t>𝐷</m:t>
                        </m:r>
                      </m:e>
                      <m:sub>
                        <m:r>
                          <a:rPr lang="en-US" altLang="zh-CN" sz="3200" i="1">
                            <a:effectLst/>
                            <a:latin typeface="Cambria Math" panose="02040503050406030204" pitchFamily="18" charset="0"/>
                            <a:ea typeface="宋体" panose="02010600030101010101" pitchFamily="2" charset="-122"/>
                          </a:rPr>
                          <m:t>0</m:t>
                        </m:r>
                      </m:sub>
                    </m:sSub>
                  </m:oMath>
                </a14:m>
                <a:r>
                  <a:rPr lang="zh-CN" altLang="zh-CN" sz="3200">
                    <a:effectLst/>
                    <a:latin typeface="微软雅黑" panose="020B0503020204020204" pitchFamily="34" charset="-122"/>
                    <a:ea typeface="微软雅黑" panose="020B0503020204020204" pitchFamily="34" charset="-122"/>
                  </a:rPr>
                  <a:t>——内衬管道直径，</a:t>
                </a:r>
                <a:r>
                  <a:rPr lang="en-US" altLang="zh-CN" sz="3200">
                    <a:effectLst/>
                    <a:latin typeface="微软雅黑" panose="020B0503020204020204" pitchFamily="34" charset="-122"/>
                    <a:ea typeface="微软雅黑" panose="020B0503020204020204" pitchFamily="34" charset="-122"/>
                  </a:rPr>
                  <a:t>mm</a:t>
                </a:r>
                <a:r>
                  <a:rPr lang="zh-CN" altLang="zh-CN" sz="3200">
                    <a:effectLst/>
                    <a:latin typeface="微软雅黑" panose="020B0503020204020204" pitchFamily="34" charset="-122"/>
                    <a:ea typeface="微软雅黑" panose="020B0503020204020204" pitchFamily="34" charset="-122"/>
                  </a:rPr>
                  <a:t>。</a:t>
                </a:r>
              </a:p>
            </p:txBody>
          </p:sp>
        </mc:Choice>
        <mc:Fallback>
          <p:sp>
            <p:nvSpPr>
              <p:cNvPr id="22" name="文本框 21">
                <a:extLst>
                  <a:ext uri="{FF2B5EF4-FFF2-40B4-BE49-F238E27FC236}">
                    <a16:creationId xmlns:a16="http://schemas.microsoft.com/office/drawing/2014/main" id="{E673BF32-9EDD-3848-9996-40AD28419BB8}"/>
                  </a:ext>
                </a:extLst>
              </p:cNvPr>
              <p:cNvSpPr txBox="1">
                <a:spLocks noRot="1" noChangeAspect="1" noMove="1" noResize="1" noEditPoints="1" noAdjustHandles="1" noChangeArrowheads="1" noChangeShapeType="1" noTextEdit="1"/>
              </p:cNvSpPr>
              <p:nvPr/>
            </p:nvSpPr>
            <p:spPr>
              <a:xfrm>
                <a:off x="5232400" y="6635573"/>
                <a:ext cx="12192000" cy="6514347"/>
              </a:xfrm>
              <a:prstGeom prst="rect">
                <a:avLst/>
              </a:prstGeom>
              <a:blipFill>
                <a:blip r:embed="rId4"/>
                <a:stretch>
                  <a:fillRect l="-1250" b="-2247"/>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AE5D182A-F69A-C3F8-943E-A9C110001886}"/>
              </a:ext>
            </a:extLst>
          </p:cNvPr>
          <p:cNvSpPr txBox="1"/>
          <p:nvPr/>
        </p:nvSpPr>
        <p:spPr>
          <a:xfrm>
            <a:off x="2189452" y="4824901"/>
            <a:ext cx="17107693" cy="1569660"/>
          </a:xfrm>
          <a:prstGeom prst="rect">
            <a:avLst/>
          </a:prstGeom>
          <a:noFill/>
        </p:spPr>
        <p:txBody>
          <a:bodyPr wrap="square">
            <a:spAutoFit/>
          </a:bodyPr>
          <a:lstStyle/>
          <a:p>
            <a:r>
              <a:rPr lang="en-US" altLang="zh-CN" sz="320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200">
                <a:effectLst/>
                <a:latin typeface="微软雅黑" panose="020B0503020204020204" pitchFamily="34" charset="-122"/>
                <a:ea typeface="微软雅黑" panose="020B0503020204020204" pitchFamily="34" charset="-122"/>
                <a:cs typeface="Times New Roman" panose="02020603050405020304" pitchFamily="18" charset="0"/>
              </a:rPr>
              <a:t>最大拉应力理论认为无论内衬管处在什么应力条件下，只要拉应力达到材料的极限强度，内衬就会发生破裂。在这个基础上，求解的时候可以忽略内衬管应力条件，于是就可以用单向应力状态确定这个极限值。在只考虑内衬材料拉伸的情况下，内衬强度计算式为</a:t>
            </a:r>
            <a:r>
              <a:rPr lang="zh-CN" altLang="en-US" sz="3200">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3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00042559"/>
      </p:ext>
    </p:extLst>
  </p:cSld>
  <p:clrMapOvr>
    <a:masterClrMapping/>
  </p:clrMapOvr>
  <mc:AlternateContent xmlns:mc="http://schemas.openxmlformats.org/markup-compatibility/2006">
    <mc:Choice xmlns:p14="http://schemas.microsoft.com/office/powerpoint/2010/main" Requires="p14">
      <p:transition spd="slow" p14:dur="2000" advTm="9734"/>
    </mc:Choice>
    <mc:Fallback>
      <p:transition spd="slow" advTm="9734"/>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401" name="image 401"/>
          <p:cNvPicPr>
            <a:picLocks noChangeAspect="1"/>
          </p:cNvPicPr>
          <p:nvPr/>
        </p:nvPicPr>
        <p:blipFill>
          <a:blip r:embed="rId2"/>
          <a:srcRect/>
          <a:stretch>
            <a:fillRect/>
          </a:stretch>
        </p:blipFill>
        <p:spPr>
          <a:xfrm>
            <a:off x="0" y="4114800"/>
            <a:ext cx="9258300" cy="4953000"/>
          </a:xfrm>
          <a:prstGeom prst="rect">
            <a:avLst/>
          </a:prstGeom>
        </p:spPr>
      </p:pic>
      <p:sp>
        <p:nvSpPr>
          <p:cNvPr id="402" name="Object 402"/>
          <p:cNvSpPr txBox="1"/>
          <p:nvPr/>
        </p:nvSpPr>
        <p:spPr>
          <a:xfrm>
            <a:off x="1587500" y="5667375"/>
            <a:ext cx="2834330" cy="1677720"/>
          </a:xfrm>
          <a:prstGeom prst="rect">
            <a:avLst/>
          </a:prstGeom>
        </p:spPr>
        <p:txBody>
          <a:bodyPr vert="horz" lIns="0" tIns="0" rIns="0" bIns="0" rtlCol="0" anchor="t" anchorCtr="0">
            <a:noAutofit/>
          </a:bodyPr>
          <a:lstStyle/>
          <a:p>
            <a:pPr algn="l">
              <a:lnSpc>
                <a:spcPct val="100000"/>
              </a:lnSpc>
            </a:pPr>
            <a:r>
              <a:rPr lang="zh-CN" sz="11000" b="0" i="0" dirty="0">
                <a:solidFill>
                  <a:srgbClr val="FFFFFF"/>
                </a:solidFill>
                <a:latin typeface="Microsoft YaHei UI" panose="020B0503020204020204" pitchFamily="34" charset="-122"/>
                <a:ea typeface="Microsoft YaHei UI" panose="020B0503020204020204" pitchFamily="34" charset="-122"/>
              </a:rPr>
              <a:t>01</a:t>
            </a:r>
            <a:endParaRPr lang="zh-CN" altLang="en-US">
              <a:latin typeface="Microsoft YaHei UI" panose="020B0503020204020204" pitchFamily="34" charset="-122"/>
              <a:ea typeface="Microsoft YaHei UI" panose="020B0503020204020204" pitchFamily="34" charset="-122"/>
            </a:endParaRPr>
          </a:p>
        </p:txBody>
      </p:sp>
      <p:sp>
        <p:nvSpPr>
          <p:cNvPr id="403" name="Object 403"/>
          <p:cNvSpPr txBox="1"/>
          <p:nvPr/>
        </p:nvSpPr>
        <p:spPr>
          <a:xfrm>
            <a:off x="1536700" y="7321550"/>
            <a:ext cx="4661145" cy="915120"/>
          </a:xfrm>
          <a:prstGeom prst="rect">
            <a:avLst/>
          </a:prstGeom>
        </p:spPr>
        <p:txBody>
          <a:bodyPr vert="horz" lIns="0" tIns="0" rIns="0" bIns="0" rtlCol="0" anchor="t" anchorCtr="0">
            <a:noAutofit/>
          </a:bodyPr>
          <a:lstStyle/>
          <a:p>
            <a:pPr algn="l">
              <a:lnSpc>
                <a:spcPct val="100000"/>
              </a:lnSpc>
            </a:pPr>
            <a:r>
              <a:rPr lang="zh-CN" sz="6000" b="0" i="0" dirty="0">
                <a:solidFill>
                  <a:srgbClr val="FFFFFF"/>
                </a:solidFill>
                <a:latin typeface="Microsoft YaHei UI" panose="020B0503020204020204" pitchFamily="34" charset="-122"/>
                <a:ea typeface="Microsoft YaHei UI" panose="020B0503020204020204" pitchFamily="34" charset="-122"/>
              </a:rPr>
              <a:t>Part.one</a:t>
            </a:r>
            <a:endParaRPr lang="zh-CN" altLang="en-US">
              <a:latin typeface="Microsoft YaHei UI" panose="020B0503020204020204" pitchFamily="34" charset="-122"/>
              <a:ea typeface="Microsoft YaHei UI" panose="020B0503020204020204" pitchFamily="34" charset="-122"/>
            </a:endParaRPr>
          </a:p>
        </p:txBody>
      </p:sp>
      <p:pic>
        <p:nvPicPr>
          <p:cNvPr id="9404" name="image 404"/>
          <p:cNvPicPr>
            <a:picLocks noChangeAspect="1"/>
          </p:cNvPicPr>
          <p:nvPr/>
        </p:nvPicPr>
        <p:blipFill>
          <a:blip r:embed="rId3"/>
          <a:srcRect/>
          <a:stretch>
            <a:fillRect/>
          </a:stretch>
        </p:blipFill>
        <p:spPr>
          <a:xfrm>
            <a:off x="1562100" y="4902200"/>
            <a:ext cx="3733800" cy="101600"/>
          </a:xfrm>
          <a:prstGeom prst="rect">
            <a:avLst/>
          </a:prstGeom>
        </p:spPr>
      </p:pic>
      <p:sp>
        <p:nvSpPr>
          <p:cNvPr id="405" name="Object 405"/>
          <p:cNvSpPr txBox="1"/>
          <p:nvPr/>
        </p:nvSpPr>
        <p:spPr>
          <a:xfrm>
            <a:off x="9994900" y="6076950"/>
            <a:ext cx="9850250" cy="915120"/>
          </a:xfrm>
          <a:prstGeom prst="rect">
            <a:avLst/>
          </a:prstGeom>
        </p:spPr>
        <p:txBody>
          <a:bodyPr vert="horz" lIns="0" tIns="0" rIns="0" bIns="0" rtlCol="0" anchor="t" anchorCtr="0">
            <a:noAutofit/>
          </a:bodyPr>
          <a:lstStyle/>
          <a:p>
            <a:pPr algn="l">
              <a:lnSpc>
                <a:spcPct val="100000"/>
              </a:lnSpc>
            </a:pPr>
            <a:r>
              <a:rPr lang="zh-CN" sz="6000" b="1" i="0" spc="600" dirty="0">
                <a:solidFill>
                  <a:srgbClr val="313131"/>
                </a:solidFill>
                <a:latin typeface="Microsoft YaHei UI" panose="020B0503020204020204" pitchFamily="34" charset="-122"/>
                <a:ea typeface="Microsoft YaHei UI" panose="020B0503020204020204" pitchFamily="34" charset="-122"/>
              </a:rPr>
              <a:t>研究背景与意义</a:t>
            </a:r>
            <a:endParaRPr lang="zh-CN" altLang="en-US" b="1">
              <a:latin typeface="Microsoft YaHei UI" panose="020B0503020204020204" pitchFamily="34" charset="-122"/>
              <a:ea typeface="Microsoft YaHei UI" panose="020B0503020204020204" pitchFamily="34" charset="-122"/>
            </a:endParaRPr>
          </a:p>
        </p:txBody>
      </p:sp>
      <p:sp>
        <p:nvSpPr>
          <p:cNvPr id="406" name="Object 406"/>
          <p:cNvSpPr txBox="1"/>
          <p:nvPr/>
        </p:nvSpPr>
        <p:spPr>
          <a:xfrm>
            <a:off x="9982200" y="7140575"/>
            <a:ext cx="12481220" cy="457560"/>
          </a:xfrm>
          <a:prstGeom prst="rect">
            <a:avLst/>
          </a:prstGeom>
        </p:spPr>
        <p:txBody>
          <a:bodyPr vert="horz" lIns="0" tIns="0" rIns="0" bIns="0" rtlCol="0" anchor="t" anchorCtr="0">
            <a:noAutofit/>
          </a:bodyPr>
          <a:lstStyle/>
          <a:p>
            <a:pPr algn="l">
              <a:lnSpc>
                <a:spcPct val="100000"/>
              </a:lnSpc>
            </a:pPr>
            <a:r>
              <a:rPr lang="zh-CN" sz="3000" b="0" i="0" spc="150" dirty="0">
                <a:solidFill>
                  <a:srgbClr val="898989"/>
                </a:solidFill>
                <a:latin typeface="Microsoft YaHei UI" panose="020B0503020204020204" pitchFamily="34" charset="-122"/>
                <a:ea typeface="Microsoft YaHei UI" panose="020B0503020204020204" pitchFamily="34" charset="-122"/>
              </a:rPr>
              <a:t>BACKGROUND AND SIGNIFICANCE OF THE TOPIC</a:t>
            </a:r>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470"/>
    </mc:Choice>
    <mc:Fallback>
      <p:transition spd="slow" advTm="247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1502" name="image 1502"/>
          <p:cNvPicPr>
            <a:picLocks noChangeAspect="1"/>
          </p:cNvPicPr>
          <p:nvPr/>
        </p:nvPicPr>
        <p:blipFill>
          <a:blip r:embed="rId2"/>
          <a:srcRect/>
          <a:stretch>
            <a:fillRect/>
          </a:stretch>
        </p:blipFill>
        <p:spPr>
          <a:xfrm>
            <a:off x="18719800" y="6477000"/>
            <a:ext cx="1651000" cy="101600"/>
          </a:xfrm>
          <a:prstGeom prst="rect">
            <a:avLst/>
          </a:prstGeom>
        </p:spPr>
      </p:pic>
      <p:pic>
        <p:nvPicPr>
          <p:cNvPr id="91507" name="image 1507"/>
          <p:cNvPicPr>
            <a:picLocks noChangeAspect="1"/>
          </p:cNvPicPr>
          <p:nvPr/>
        </p:nvPicPr>
        <p:blipFill>
          <a:blip r:embed="rId2"/>
          <a:srcRect/>
          <a:stretch>
            <a:fillRect/>
          </a:stretch>
        </p:blipFill>
        <p:spPr>
          <a:xfrm>
            <a:off x="11328400" y="6477000"/>
            <a:ext cx="1651000" cy="101600"/>
          </a:xfrm>
          <a:prstGeom prst="rect">
            <a:avLst/>
          </a:prstGeom>
        </p:spPr>
      </p:pic>
      <p:sp>
        <p:nvSpPr>
          <p:cNvPr id="15010" name="Object 15010"/>
          <p:cNvSpPr txBox="1"/>
          <p:nvPr/>
        </p:nvSpPr>
        <p:spPr>
          <a:xfrm>
            <a:off x="11269349" y="2765157"/>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2</a:t>
            </a:r>
            <a:endParaRPr lang="zh-CN" altLang="en-US"/>
          </a:p>
        </p:txBody>
      </p:sp>
      <p:sp>
        <p:nvSpPr>
          <p:cNvPr id="15012" name="Object 15012"/>
          <p:cNvSpPr txBox="1"/>
          <p:nvPr/>
        </p:nvSpPr>
        <p:spPr>
          <a:xfrm>
            <a:off x="1874574" y="7165975"/>
            <a:ext cx="5732210" cy="3050400"/>
          </a:xfrm>
          <a:prstGeom prst="rect">
            <a:avLst/>
          </a:prstGeom>
        </p:spPr>
        <p:txBody>
          <a:bodyPr vert="horz" lIns="0" tIns="0" rIns="0" bIns="0" rtlCol="0" anchor="t" anchorCtr="0">
            <a:noAutofit/>
          </a:bodyPr>
          <a:lstStyle/>
          <a:p>
            <a:pPr algn="ctr">
              <a:lnSpc>
                <a:spcPct val="133000"/>
              </a:lnSpc>
            </a:pPr>
            <a:r>
              <a:rPr lang="zh-CN" altLang="en-US" sz="3000" dirty="0">
                <a:solidFill>
                  <a:srgbClr val="FFFFFF"/>
                </a:solidFill>
                <a:latin typeface="OPPOSans-R" panose="00020600040101010101" charset="-122"/>
                <a:ea typeface="OPPOSans-R" panose="00020600040101010101" charset="-122"/>
              </a:rPr>
              <a:t>文化差异的不可避免性直接导致了“文化折扣”现象，简言之就是在跨文化传播中原本土文化的内涵会受到一定的磨损，树立正确的文化意识，尊重各民族文化差异，是纪录片跨文化传播取得成功的必要前提。</a:t>
            </a:r>
            <a:endParaRPr lang="zh-CN" altLang="en-US" dirty="0"/>
          </a:p>
        </p:txBody>
      </p:sp>
      <p:pic>
        <p:nvPicPr>
          <p:cNvPr id="915013" name="image 15013"/>
          <p:cNvPicPr>
            <a:picLocks noChangeAspect="1"/>
          </p:cNvPicPr>
          <p:nvPr/>
        </p:nvPicPr>
        <p:blipFill>
          <a:blip r:embed="rId2"/>
          <a:srcRect/>
          <a:stretch>
            <a:fillRect/>
          </a:stretch>
        </p:blipFill>
        <p:spPr>
          <a:xfrm>
            <a:off x="3924300" y="6477000"/>
            <a:ext cx="1651000" cy="101600"/>
          </a:xfrm>
          <a:prstGeom prst="rect">
            <a:avLst/>
          </a:prstGeom>
        </p:spPr>
      </p:pic>
      <p:sp>
        <p:nvSpPr>
          <p:cNvPr id="15016" name="Object 15016"/>
          <p:cNvSpPr txBox="1"/>
          <p:nvPr/>
        </p:nvSpPr>
        <p:spPr>
          <a:xfrm>
            <a:off x="1676400" y="732790"/>
            <a:ext cx="6761720" cy="1194740"/>
          </a:xfrm>
          <a:prstGeom prst="rect">
            <a:avLst/>
          </a:prstGeom>
        </p:spPr>
        <p:txBody>
          <a:bodyPr vert="horz" lIns="0" tIns="0" rIns="0" bIns="0" rtlCol="0" anchor="t" anchorCtr="0">
            <a:noAutofit/>
          </a:bodyPr>
          <a:lstStyle/>
          <a:p>
            <a:pPr algn="l">
              <a:lnSpc>
                <a:spcPct val="111000"/>
              </a:lnSpc>
            </a:pPr>
            <a:r>
              <a:rPr lang="zh-CN" sz="3600" b="1" i="0" spc="360">
                <a:solidFill>
                  <a:srgbClr val="313131"/>
                </a:solidFill>
                <a:latin typeface="Microsoft YaHei UI" panose="020B0503020204020204" pitchFamily="34" charset="-122"/>
                <a:ea typeface="Microsoft YaHei UI" panose="020B0503020204020204" pitchFamily="34" charset="-122"/>
              </a:rPr>
              <a:t>3.</a:t>
            </a:r>
            <a:r>
              <a:rPr lang="en-US" altLang="zh-CN" sz="3600" b="1" i="0" spc="360">
                <a:solidFill>
                  <a:srgbClr val="313131"/>
                </a:solidFill>
                <a:latin typeface="Microsoft YaHei UI" panose="020B0503020204020204" pitchFamily="34" charset="-122"/>
                <a:ea typeface="Microsoft YaHei UI" panose="020B0503020204020204" pitchFamily="34" charset="-122"/>
              </a:rPr>
              <a:t>1</a:t>
            </a:r>
            <a:endParaRPr lang="zh-CN" altLang="en-US" sz="3600" b="1" dirty="0">
              <a:latin typeface="Microsoft YaHei UI" panose="020B0503020204020204" pitchFamily="34" charset="-122"/>
              <a:ea typeface="Microsoft YaHei UI" panose="020B0503020204020204" pitchFamily="34" charset="-122"/>
            </a:endParaRPr>
          </a:p>
          <a:p>
            <a:pPr algn="l">
              <a:lnSpc>
                <a:spcPct val="111000"/>
              </a:lnSpc>
            </a:pPr>
            <a:r>
              <a:rPr lang="zh-CN" altLang="en-US" sz="3600" b="1" spc="360">
                <a:solidFill>
                  <a:srgbClr val="313131"/>
                </a:solidFill>
                <a:latin typeface="Microsoft YaHei UI" panose="020B0503020204020204" pitchFamily="34" charset="-122"/>
                <a:ea typeface="Microsoft YaHei UI" panose="020B0503020204020204" pitchFamily="34" charset="-122"/>
              </a:rPr>
              <a:t>研究成果</a:t>
            </a:r>
            <a:endParaRPr lang="zh-CN" altLang="en-US" b="1" dirty="0">
              <a:latin typeface="Microsoft YaHei UI" panose="020B0503020204020204" pitchFamily="34" charset="-122"/>
              <a:ea typeface="Microsoft YaHei UI" panose="020B0503020204020204" pitchFamily="34" charset="-122"/>
            </a:endParaRPr>
          </a:p>
        </p:txBody>
      </p:sp>
      <p:pic>
        <p:nvPicPr>
          <p:cNvPr id="915017" name="image 15017"/>
          <p:cNvPicPr>
            <a:picLocks noChangeAspect="1"/>
          </p:cNvPicPr>
          <p:nvPr/>
        </p:nvPicPr>
        <p:blipFill>
          <a:blip r:embed="rId3"/>
          <a:srcRect/>
          <a:stretch>
            <a:fillRect/>
          </a:stretch>
        </p:blipFill>
        <p:spPr>
          <a:xfrm>
            <a:off x="0" y="698500"/>
            <a:ext cx="1308100" cy="1143000"/>
          </a:xfrm>
          <a:prstGeom prst="rect">
            <a:avLst/>
          </a:prstGeom>
        </p:spPr>
      </p:pic>
      <p:sp>
        <p:nvSpPr>
          <p:cNvPr id="26" name="文本框 25">
            <a:extLst>
              <a:ext uri="{FF2B5EF4-FFF2-40B4-BE49-F238E27FC236}">
                <a16:creationId xmlns:a16="http://schemas.microsoft.com/office/drawing/2014/main" id="{79F01277-BCD7-23E5-A54C-1DA94A29D897}"/>
              </a:ext>
            </a:extLst>
          </p:cNvPr>
          <p:cNvSpPr txBox="1"/>
          <p:nvPr/>
        </p:nvSpPr>
        <p:spPr>
          <a:xfrm>
            <a:off x="1308100" y="2681682"/>
            <a:ext cx="7233920" cy="1754326"/>
          </a:xfrm>
          <a:prstGeom prst="rect">
            <a:avLst/>
          </a:prstGeom>
          <a:noFill/>
        </p:spPr>
        <p:txBody>
          <a:bodyPr wrap="square" rtlCol="0">
            <a:spAutoFit/>
          </a:bodyPr>
          <a:lstStyle/>
          <a:p>
            <a:r>
              <a:rPr lang="en-US" altLang="zh-CN" sz="5400">
                <a:latin typeface="微软雅黑" panose="020B0503020204020204" pitchFamily="34" charset="-122"/>
                <a:ea typeface="微软雅黑" panose="020B0503020204020204" pitchFamily="34" charset="-122"/>
              </a:rPr>
              <a:t>2.</a:t>
            </a:r>
            <a:r>
              <a:rPr lang="zh-CN" altLang="en-US" sz="5400">
                <a:latin typeface="微软雅黑" panose="020B0503020204020204" pitchFamily="34" charset="-122"/>
                <a:ea typeface="微软雅黑" panose="020B0503020204020204" pitchFamily="34" charset="-122"/>
              </a:rPr>
              <a:t>根据组合厚壁圆筒理论计算复合管道强度</a:t>
            </a: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C9F47703-976E-B0C4-9557-2EC3B07B159B}"/>
                  </a:ext>
                </a:extLst>
              </p:cNvPr>
              <p:cNvSpPr txBox="1"/>
              <p:nvPr/>
            </p:nvSpPr>
            <p:spPr>
              <a:xfrm>
                <a:off x="7122160" y="5758360"/>
                <a:ext cx="14132560" cy="4505079"/>
              </a:xfrm>
              <a:prstGeom prst="rect">
                <a:avLst/>
              </a:prstGeom>
              <a:noFill/>
            </p:spPr>
            <p:txBody>
              <a:bodyPr wrap="square">
                <a:spAutoFit/>
              </a:bodyPr>
              <a:lstStyle/>
              <a:p>
                <a:r>
                  <a:rPr lang="zh-CN" altLang="en-US" sz="3200">
                    <a:latin typeface="微软雅黑" panose="020B0503020204020204" pitchFamily="34" charset="-122"/>
                    <a:ea typeface="微软雅黑" panose="020B0503020204020204" pitchFamily="34" charset="-122"/>
                    <a:cs typeface="Times New Roman" panose="02020603050405020304" pitchFamily="18" charset="0"/>
                  </a:rPr>
                  <a:t>根据组合厚壁圆筒理论，</a:t>
                </a:r>
                <a:r>
                  <a:rPr lang="zh-CN" altLang="zh-CN" sz="3200">
                    <a:effectLst/>
                    <a:latin typeface="微软雅黑" panose="020B0503020204020204" pitchFamily="34" charset="-122"/>
                    <a:ea typeface="微软雅黑" panose="020B0503020204020204" pitchFamily="34" charset="-122"/>
                    <a:cs typeface="Times New Roman" panose="02020603050405020304" pitchFamily="18" charset="0"/>
                  </a:rPr>
                  <a:t>极限承载力的计算式为</a:t>
                </a:r>
                <a:r>
                  <a:rPr lang="zh-CN" altLang="en-US" sz="3200">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3200">
                  <a:effectLst/>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3200">
                  <a:effectLst/>
                  <a:latin typeface="微软雅黑" panose="020B0503020204020204" pitchFamily="34" charset="-122"/>
                  <a:ea typeface="微软雅黑" panose="020B0503020204020204" pitchFamily="34"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zh-CN" altLang="zh-CN" sz="3200"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3200">
                              <a:effectLst/>
                              <a:latin typeface="Cambria Math" panose="02040503050406030204" pitchFamily="18" charset="0"/>
                              <a:ea typeface="宋体" panose="02010600030101010101" pitchFamily="2" charset="-122"/>
                              <a:cs typeface="Times New Roman" panose="02020603050405020304" pitchFamily="18" charset="0"/>
                            </a:rPr>
                            <m:t>p</m:t>
                          </m:r>
                        </m:e>
                        <m:sub>
                          <m:r>
                            <m:rPr>
                              <m:sty m:val="p"/>
                            </m:rPr>
                            <a:rPr lang="en-US" altLang="zh-CN" sz="3200">
                              <a:effectLst/>
                              <a:latin typeface="Cambria Math" panose="02040503050406030204" pitchFamily="18" charset="0"/>
                              <a:ea typeface="宋体" panose="02010600030101010101" pitchFamily="2" charset="-122"/>
                              <a:cs typeface="Times New Roman" panose="02020603050405020304" pitchFamily="18" charset="0"/>
                            </a:rPr>
                            <m:t>cr</m:t>
                          </m:r>
                        </m:sub>
                      </m:s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𝑐</m:t>
                          </m:r>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𝑟</m:t>
                              </m:r>
                            </m:e>
                            <m: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1</m:t>
                              </m:r>
                            </m:sub>
                          </m:sSub>
                        </m:sub>
                      </m:s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𝑐</m:t>
                          </m:r>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𝑟</m:t>
                              </m:r>
                            </m:e>
                            <m: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2</m:t>
                              </m:r>
                            </m:sub>
                          </m:sSub>
                        </m:sub>
                      </m:sSub>
                    </m:oMath>
                  </m:oMathPara>
                </a14:m>
                <a:endParaRPr lang="en-US" altLang="zh-CN" sz="3200">
                  <a:latin typeface="微软雅黑" panose="020B0503020204020204" pitchFamily="34" charset="-122"/>
                  <a:ea typeface="微软雅黑" panose="020B0503020204020204" pitchFamily="34" charset="-122"/>
                </a:endParaRPr>
              </a:p>
              <a:p>
                <a:endParaRPr lang="en-US" altLang="zh-CN" sz="3200">
                  <a:latin typeface="微软雅黑" panose="020B0503020204020204" pitchFamily="34" charset="-122"/>
                  <a:ea typeface="微软雅黑" panose="020B0503020204020204" pitchFamily="34" charset="-122"/>
                </a:endParaRPr>
              </a:p>
              <a:p>
                <a:r>
                  <a:rPr lang="zh-CN" altLang="en-US" sz="3200">
                    <a:latin typeface="微软雅黑" panose="020B0503020204020204" pitchFamily="34" charset="-122"/>
                    <a:ea typeface="微软雅黑" panose="020B0503020204020204" pitchFamily="34" charset="-122"/>
                  </a:rPr>
                  <a:t>含轴向裂纹的复合管道强度为：</a:t>
                </a:r>
                <a:endParaRPr lang="en-US" altLang="zh-CN" sz="3200">
                  <a:latin typeface="微软雅黑" panose="020B0503020204020204" pitchFamily="34" charset="-122"/>
                  <a:ea typeface="微软雅黑" panose="020B0503020204020204" pitchFamily="34" charset="-122"/>
                </a:endParaRPr>
              </a:p>
              <a:p>
                <a:endParaRPr lang="en-US" altLang="zh-CN" sz="3200">
                  <a:latin typeface="微软雅黑" panose="020B0503020204020204" pitchFamily="34" charset="-122"/>
                  <a:ea typeface="微软雅黑" panose="020B0503020204020204" pitchFamily="34" charset="-122"/>
                </a:endParaRPr>
              </a:p>
              <a:p>
                <a:pPr algn="ctr"/>
                <a14:m>
                  <m:oMath xmlns:m="http://schemas.openxmlformats.org/officeDocument/2006/math">
                    <m:sSub>
                      <m:sSubPr>
                        <m:ctrlPr>
                          <a:rPr lang="zh-CN" altLang="zh-CN" sz="3200"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3200">
                            <a:effectLst/>
                            <a:latin typeface="Cambria Math" panose="02040503050406030204" pitchFamily="18" charset="0"/>
                            <a:ea typeface="宋体" panose="02010600030101010101" pitchFamily="2" charset="-122"/>
                            <a:cs typeface="Times New Roman" panose="02020603050405020304" pitchFamily="18" charset="0"/>
                          </a:rPr>
                          <m:t>P</m:t>
                        </m:r>
                      </m:e>
                      <m:sub>
                        <m:r>
                          <m:rPr>
                            <m:sty m:val="p"/>
                          </m:rPr>
                          <a:rPr lang="en-US" altLang="zh-CN" sz="3200">
                            <a:effectLst/>
                            <a:latin typeface="Cambria Math" panose="02040503050406030204" pitchFamily="18" charset="0"/>
                            <a:ea typeface="宋体" panose="02010600030101010101" pitchFamily="2" charset="-122"/>
                            <a:cs typeface="Times New Roman" panose="02020603050405020304" pitchFamily="18" charset="0"/>
                          </a:rPr>
                          <m:t>cr</m:t>
                        </m:r>
                      </m:sub>
                    </m:s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𝑓</m:t>
                    </m:r>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𝜌</m:t>
                    </m:r>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𝑠</m:t>
                            </m:r>
                          </m:sub>
                        </m:sSub>
                      </m:e>
                      <m:sup>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m:t>
                        </m:r>
                      </m:sup>
                    </m:sSup>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𝑁</m:t>
                        </m:r>
                      </m:e>
                      <m: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h</m:t>
                        </m:r>
                      </m:sub>
                    </m:s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2</m:t>
                        </m:r>
                        <m:r>
                          <m:rPr>
                            <m:sty m:val="p"/>
                          </m:rPr>
                          <a:rPr lang="en-US" altLang="zh-CN" sz="3200">
                            <a:effectLst/>
                            <a:latin typeface="Cambria Math" panose="02040503050406030204" pitchFamily="18" charset="0"/>
                            <a:ea typeface="宋体" panose="02010600030101010101" pitchFamily="2" charset="-122"/>
                            <a:cs typeface="Times New Roman" panose="02020603050405020304" pitchFamily="18" charset="0"/>
                          </a:rPr>
                          <m:t>t</m:t>
                        </m:r>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𝜎</m:t>
                            </m:r>
                          </m:e>
                          <m:sub>
                            <m:r>
                              <m:rPr>
                                <m:sty m:val="p"/>
                              </m:rPr>
                              <a:rPr lang="en-US" altLang="zh-CN" sz="3200">
                                <a:effectLst/>
                                <a:latin typeface="Cambria Math" panose="02040503050406030204" pitchFamily="18" charset="0"/>
                                <a:ea typeface="宋体" panose="02010600030101010101" pitchFamily="2" charset="-122"/>
                                <a:cs typeface="Times New Roman" panose="02020603050405020304" pitchFamily="18" charset="0"/>
                              </a:rPr>
                              <m:t>s</m:t>
                            </m:r>
                          </m:sub>
                        </m:sSub>
                      </m:num>
                      <m:den>
                        <m:sSub>
                          <m:sSubPr>
                            <m:ctrlPr>
                              <a:rPr lang="zh-CN" altLang="zh-CN" sz="3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𝑁</m:t>
                            </m:r>
                          </m:e>
                          <m:sub>
                            <m:r>
                              <m:rPr>
                                <m:nor/>
                              </m:rPr>
                              <a:rPr lang="en-US" altLang="zh-CN" sz="3200">
                                <a:effectLst/>
                                <a:latin typeface="微软雅黑" panose="020B0503020204020204" pitchFamily="34" charset="-122"/>
                                <a:ea typeface="微软雅黑" panose="020B0503020204020204" pitchFamily="34" charset="-122"/>
                                <a:cs typeface="Times New Roman" panose="02020603050405020304" pitchFamily="18" charset="0"/>
                              </a:rPr>
                              <m:t>safe</m:t>
                            </m:r>
                            <m:r>
                              <m:rPr>
                                <m:nor/>
                              </m:rPr>
                              <a:rPr lang="en-US" altLang="zh-CN" sz="3200">
                                <a:effectLst/>
                                <a:latin typeface="微软雅黑" panose="020B0503020204020204" pitchFamily="34" charset="-122"/>
                                <a:ea typeface="微软雅黑" panose="020B0503020204020204" pitchFamily="34" charset="-122"/>
                                <a:cs typeface="Times New Roman" panose="02020603050405020304" pitchFamily="18" charset="0"/>
                              </a:rPr>
                              <m:t> </m:t>
                            </m:r>
                          </m:sub>
                        </m:sSub>
                        <m:r>
                          <a:rPr lang="en-US" altLang="zh-CN" sz="3200" i="1">
                            <a:effectLst/>
                            <a:latin typeface="Cambria Math" panose="02040503050406030204" pitchFamily="18" charset="0"/>
                            <a:ea typeface="宋体" panose="02010600030101010101" pitchFamily="2" charset="-122"/>
                            <a:cs typeface="Times New Roman" panose="02020603050405020304" pitchFamily="18" charset="0"/>
                          </a:rPr>
                          <m:t>𝐷</m:t>
                        </m:r>
                      </m:den>
                    </m:f>
                  </m:oMath>
                </a14:m>
                <a:r>
                  <a:rPr lang="en-US" altLang="zh-CN" sz="3200">
                    <a:effectLst/>
                    <a:latin typeface="Times New Roman" panose="02020603050405020304" pitchFamily="18" charset="0"/>
                    <a:ea typeface="宋体" panose="02010600030101010101" pitchFamily="2" charset="-122"/>
                    <a:cs typeface="Times New Roman" panose="02020603050405020304" pitchFamily="18" charset="0"/>
                  </a:rPr>
                  <a:t>	</a:t>
                </a:r>
              </a:p>
              <a:p>
                <a:pPr algn="ctr"/>
                <a:endParaRPr lang="zh-CN" altLang="en-US" sz="3200"/>
              </a:p>
            </p:txBody>
          </p:sp>
        </mc:Choice>
        <mc:Fallback xmlns="">
          <p:sp>
            <p:nvSpPr>
              <p:cNvPr id="14" name="文本框 13">
                <a:extLst>
                  <a:ext uri="{FF2B5EF4-FFF2-40B4-BE49-F238E27FC236}">
                    <a16:creationId xmlns:a16="http://schemas.microsoft.com/office/drawing/2014/main" id="{C9F47703-976E-B0C4-9557-2EC3B07B159B}"/>
                  </a:ext>
                </a:extLst>
              </p:cNvPr>
              <p:cNvSpPr txBox="1">
                <a:spLocks noRot="1" noChangeAspect="1" noMove="1" noResize="1" noEditPoints="1" noAdjustHandles="1" noChangeArrowheads="1" noChangeShapeType="1" noTextEdit="1"/>
              </p:cNvSpPr>
              <p:nvPr/>
            </p:nvSpPr>
            <p:spPr>
              <a:xfrm>
                <a:off x="7122160" y="5758360"/>
                <a:ext cx="14132560" cy="4505079"/>
              </a:xfrm>
              <a:prstGeom prst="rect">
                <a:avLst/>
              </a:prstGeom>
              <a:blipFill>
                <a:blip r:embed="rId4"/>
                <a:stretch>
                  <a:fillRect l="-1078" t="-175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69662084"/>
      </p:ext>
    </p:extLst>
  </p:cSld>
  <p:clrMapOvr>
    <a:masterClrMapping/>
  </p:clrMapOvr>
  <mc:AlternateContent xmlns:mc="http://schemas.openxmlformats.org/markup-compatibility/2006">
    <mc:Choice xmlns:p14="http://schemas.microsoft.com/office/powerpoint/2010/main" Requires="p14">
      <p:transition spd="slow" p14:dur="2000" advTm="13197"/>
    </mc:Choice>
    <mc:Fallback>
      <p:transition spd="slow" advTm="13197"/>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1502" name="image 1502"/>
          <p:cNvPicPr>
            <a:picLocks noChangeAspect="1"/>
          </p:cNvPicPr>
          <p:nvPr/>
        </p:nvPicPr>
        <p:blipFill>
          <a:blip r:embed="rId3"/>
          <a:srcRect/>
          <a:stretch>
            <a:fillRect/>
          </a:stretch>
        </p:blipFill>
        <p:spPr>
          <a:xfrm>
            <a:off x="18719800" y="6477000"/>
            <a:ext cx="1651000" cy="101600"/>
          </a:xfrm>
          <a:prstGeom prst="rect">
            <a:avLst/>
          </a:prstGeom>
        </p:spPr>
      </p:pic>
      <p:sp>
        <p:nvSpPr>
          <p:cNvPr id="1505" name="Object 1505"/>
          <p:cNvSpPr txBox="1"/>
          <p:nvPr/>
        </p:nvSpPr>
        <p:spPr>
          <a:xfrm>
            <a:off x="18648049" y="2828657"/>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3</a:t>
            </a:r>
            <a:endParaRPr lang="zh-CN" altLang="en-US"/>
          </a:p>
        </p:txBody>
      </p:sp>
      <p:pic>
        <p:nvPicPr>
          <p:cNvPr id="91507" name="image 1507"/>
          <p:cNvPicPr>
            <a:picLocks noChangeAspect="1"/>
          </p:cNvPicPr>
          <p:nvPr/>
        </p:nvPicPr>
        <p:blipFill>
          <a:blip r:embed="rId3"/>
          <a:srcRect/>
          <a:stretch>
            <a:fillRect/>
          </a:stretch>
        </p:blipFill>
        <p:spPr>
          <a:xfrm>
            <a:off x="11328400" y="6477000"/>
            <a:ext cx="1651000" cy="101600"/>
          </a:xfrm>
          <a:prstGeom prst="rect">
            <a:avLst/>
          </a:prstGeom>
        </p:spPr>
      </p:pic>
      <p:sp>
        <p:nvSpPr>
          <p:cNvPr id="1508" name="Object 1508"/>
          <p:cNvSpPr txBox="1"/>
          <p:nvPr/>
        </p:nvSpPr>
        <p:spPr>
          <a:xfrm>
            <a:off x="9486900" y="7165975"/>
            <a:ext cx="5605110" cy="4270560"/>
          </a:xfrm>
          <a:prstGeom prst="rect">
            <a:avLst/>
          </a:prstGeom>
        </p:spPr>
        <p:txBody>
          <a:bodyPr vert="horz" lIns="0" tIns="0" rIns="0" bIns="0" rtlCol="0" anchor="t" anchorCtr="0">
            <a:noAutofit/>
          </a:bodyPr>
          <a:lstStyle/>
          <a:p>
            <a:pPr>
              <a:lnSpc>
                <a:spcPct val="133000"/>
              </a:lnSpc>
            </a:pPr>
            <a:r>
              <a:rPr lang="zh-CN" altLang="en-US" sz="3000" dirty="0">
                <a:solidFill>
                  <a:srgbClr val="FFFFFF"/>
                </a:solidFill>
                <a:latin typeface="OPPOSans-R" panose="00020600040101010101" charset="-122"/>
                <a:ea typeface="OPPOSans-R" panose="00020600040101010101" charset="-122"/>
              </a:rPr>
              <a:t>在中国纪录片的跨文化传播过程中，应运用国际化的表达方式以呈现中国文化的博大精深，使其与国际受众产生共鸣，在不同的文化群体之前寻求共通的认识，以达到最佳的传播效果。</a:t>
            </a:r>
          </a:p>
        </p:txBody>
      </p:sp>
      <p:sp>
        <p:nvSpPr>
          <p:cNvPr id="15010" name="Object 15010"/>
          <p:cNvSpPr txBox="1"/>
          <p:nvPr/>
        </p:nvSpPr>
        <p:spPr>
          <a:xfrm>
            <a:off x="11269349" y="2765157"/>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2</a:t>
            </a:r>
            <a:endParaRPr lang="zh-CN" altLang="en-US"/>
          </a:p>
        </p:txBody>
      </p:sp>
      <p:sp>
        <p:nvSpPr>
          <p:cNvPr id="15012" name="Object 15012"/>
          <p:cNvSpPr txBox="1"/>
          <p:nvPr/>
        </p:nvSpPr>
        <p:spPr>
          <a:xfrm>
            <a:off x="1874574" y="7165975"/>
            <a:ext cx="5732210" cy="3050400"/>
          </a:xfrm>
          <a:prstGeom prst="rect">
            <a:avLst/>
          </a:prstGeom>
        </p:spPr>
        <p:txBody>
          <a:bodyPr vert="horz" lIns="0" tIns="0" rIns="0" bIns="0" rtlCol="0" anchor="t" anchorCtr="0">
            <a:noAutofit/>
          </a:bodyPr>
          <a:lstStyle/>
          <a:p>
            <a:pPr algn="ctr">
              <a:lnSpc>
                <a:spcPct val="133000"/>
              </a:lnSpc>
            </a:pPr>
            <a:r>
              <a:rPr lang="zh-CN" altLang="en-US" sz="3000" dirty="0">
                <a:solidFill>
                  <a:srgbClr val="FFFFFF"/>
                </a:solidFill>
                <a:latin typeface="OPPOSans-R" panose="00020600040101010101" charset="-122"/>
                <a:ea typeface="OPPOSans-R" panose="00020600040101010101" charset="-122"/>
              </a:rPr>
              <a:t>文化差异的不可避免性直接导致了“文化折扣”现象，简言之就是在跨文化传播中原本土文化的内涵会受到一定的磨损，树立正确的文化意识，尊重各民族文化差异，是纪录片跨文化传播取得成功的必要前提。</a:t>
            </a:r>
            <a:endParaRPr lang="zh-CN" altLang="en-US" dirty="0"/>
          </a:p>
        </p:txBody>
      </p:sp>
      <p:pic>
        <p:nvPicPr>
          <p:cNvPr id="915013" name="image 15013"/>
          <p:cNvPicPr>
            <a:picLocks noChangeAspect="1"/>
          </p:cNvPicPr>
          <p:nvPr/>
        </p:nvPicPr>
        <p:blipFill>
          <a:blip r:embed="rId3"/>
          <a:srcRect/>
          <a:stretch>
            <a:fillRect/>
          </a:stretch>
        </p:blipFill>
        <p:spPr>
          <a:xfrm>
            <a:off x="3924300" y="6477000"/>
            <a:ext cx="1651000" cy="101600"/>
          </a:xfrm>
          <a:prstGeom prst="rect">
            <a:avLst/>
          </a:prstGeom>
        </p:spPr>
      </p:pic>
      <p:sp>
        <p:nvSpPr>
          <p:cNvPr id="15014" name="Object 15014"/>
          <p:cNvSpPr txBox="1"/>
          <p:nvPr/>
        </p:nvSpPr>
        <p:spPr>
          <a:xfrm>
            <a:off x="2049766" y="4765040"/>
            <a:ext cx="5490720" cy="1194740"/>
          </a:xfrm>
          <a:prstGeom prst="rect">
            <a:avLst/>
          </a:prstGeom>
        </p:spPr>
        <p:txBody>
          <a:bodyPr vert="horz" lIns="0" tIns="0" rIns="0" bIns="0" rtlCol="0" anchor="t" anchorCtr="0">
            <a:noAutofit/>
          </a:bodyPr>
          <a:lstStyle/>
          <a:p>
            <a:pPr algn="ctr">
              <a:lnSpc>
                <a:spcPct val="111000"/>
              </a:lnSpc>
            </a:pPr>
            <a:r>
              <a:rPr lang="zh-CN" altLang="en-US" sz="3600" b="1" spc="360" dirty="0">
                <a:solidFill>
                  <a:srgbClr val="FFFFFF"/>
                </a:solidFill>
                <a:latin typeface="OPPOSans-R" panose="00020600040101010101" charset="-122"/>
                <a:ea typeface="OPPOSans-R" panose="00020600040101010101" charset="-122"/>
              </a:rPr>
              <a:t>正确认识文化差异</a:t>
            </a:r>
            <a:endParaRPr lang="zh-CN" altLang="en-US" dirty="0"/>
          </a:p>
        </p:txBody>
      </p:sp>
      <p:sp>
        <p:nvSpPr>
          <p:cNvPr id="15015" name="Object 15015"/>
          <p:cNvSpPr txBox="1"/>
          <p:nvPr/>
        </p:nvSpPr>
        <p:spPr>
          <a:xfrm>
            <a:off x="3877949" y="2827654"/>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1</a:t>
            </a:r>
            <a:endParaRPr lang="zh-CN" altLang="en-US"/>
          </a:p>
        </p:txBody>
      </p:sp>
      <p:sp>
        <p:nvSpPr>
          <p:cNvPr id="15016" name="Object 15016"/>
          <p:cNvSpPr txBox="1"/>
          <p:nvPr/>
        </p:nvSpPr>
        <p:spPr>
          <a:xfrm>
            <a:off x="1676400" y="732790"/>
            <a:ext cx="6761720" cy="1194740"/>
          </a:xfrm>
          <a:prstGeom prst="rect">
            <a:avLst/>
          </a:prstGeom>
        </p:spPr>
        <p:txBody>
          <a:bodyPr vert="horz" lIns="0" tIns="0" rIns="0" bIns="0" rtlCol="0" anchor="t" anchorCtr="0">
            <a:noAutofit/>
          </a:bodyPr>
          <a:lstStyle/>
          <a:p>
            <a:pPr algn="l">
              <a:lnSpc>
                <a:spcPct val="111000"/>
              </a:lnSpc>
            </a:pPr>
            <a:r>
              <a:rPr lang="zh-CN" sz="3600" b="1" i="0" spc="360">
                <a:solidFill>
                  <a:srgbClr val="313131"/>
                </a:solidFill>
                <a:latin typeface="Microsoft YaHei UI" panose="020B0503020204020204" pitchFamily="34" charset="-122"/>
                <a:ea typeface="Microsoft YaHei UI" panose="020B0503020204020204" pitchFamily="34" charset="-122"/>
              </a:rPr>
              <a:t>3.</a:t>
            </a:r>
            <a:r>
              <a:rPr lang="en-US" altLang="zh-CN" sz="3600" b="1" i="0" spc="360">
                <a:solidFill>
                  <a:srgbClr val="313131"/>
                </a:solidFill>
                <a:latin typeface="Microsoft YaHei UI" panose="020B0503020204020204" pitchFamily="34" charset="-122"/>
                <a:ea typeface="Microsoft YaHei UI" panose="020B0503020204020204" pitchFamily="34" charset="-122"/>
              </a:rPr>
              <a:t>1</a:t>
            </a:r>
            <a:endParaRPr lang="zh-CN" altLang="en-US" sz="3600" b="1" dirty="0">
              <a:latin typeface="Microsoft YaHei UI" panose="020B0503020204020204" pitchFamily="34" charset="-122"/>
              <a:ea typeface="Microsoft YaHei UI" panose="020B0503020204020204" pitchFamily="34" charset="-122"/>
            </a:endParaRPr>
          </a:p>
          <a:p>
            <a:pPr algn="l">
              <a:lnSpc>
                <a:spcPct val="111000"/>
              </a:lnSpc>
            </a:pPr>
            <a:r>
              <a:rPr lang="zh-CN" altLang="en-US" sz="3600" b="1" spc="360">
                <a:solidFill>
                  <a:srgbClr val="313131"/>
                </a:solidFill>
                <a:latin typeface="Microsoft YaHei UI" panose="020B0503020204020204" pitchFamily="34" charset="-122"/>
                <a:ea typeface="Microsoft YaHei UI" panose="020B0503020204020204" pitchFamily="34" charset="-122"/>
              </a:rPr>
              <a:t>研究成果</a:t>
            </a:r>
            <a:endParaRPr lang="zh-CN" altLang="en-US" b="1" dirty="0">
              <a:latin typeface="Microsoft YaHei UI" panose="020B0503020204020204" pitchFamily="34" charset="-122"/>
              <a:ea typeface="Microsoft YaHei UI" panose="020B0503020204020204" pitchFamily="34" charset="-122"/>
            </a:endParaRPr>
          </a:p>
        </p:txBody>
      </p:sp>
      <p:pic>
        <p:nvPicPr>
          <p:cNvPr id="915017" name="image 15017"/>
          <p:cNvPicPr>
            <a:picLocks noChangeAspect="1"/>
          </p:cNvPicPr>
          <p:nvPr/>
        </p:nvPicPr>
        <p:blipFill>
          <a:blip r:embed="rId4"/>
          <a:srcRect/>
          <a:stretch>
            <a:fillRect/>
          </a:stretch>
        </p:blipFill>
        <p:spPr>
          <a:xfrm>
            <a:off x="0" y="698500"/>
            <a:ext cx="1308100" cy="1143000"/>
          </a:xfrm>
          <a:prstGeom prst="rect">
            <a:avLst/>
          </a:prstGeom>
        </p:spPr>
      </p:pic>
      <p:pic>
        <p:nvPicPr>
          <p:cNvPr id="4" name="图片 3">
            <a:extLst>
              <a:ext uri="{FF2B5EF4-FFF2-40B4-BE49-F238E27FC236}">
                <a16:creationId xmlns:a16="http://schemas.microsoft.com/office/drawing/2014/main" id="{1E49C31A-87A6-4E50-28E2-F69C06BD8519}"/>
              </a:ext>
            </a:extLst>
          </p:cNvPr>
          <p:cNvPicPr>
            <a:picLocks noChangeAspect="1"/>
          </p:cNvPicPr>
          <p:nvPr/>
        </p:nvPicPr>
        <p:blipFill>
          <a:blip r:embed="rId5"/>
          <a:srcRect/>
          <a:stretch/>
        </p:blipFill>
        <p:spPr>
          <a:xfrm>
            <a:off x="5692873" y="2030021"/>
            <a:ext cx="13193162" cy="11452398"/>
          </a:xfrm>
          <a:prstGeom prst="rect">
            <a:avLst/>
          </a:prstGeom>
        </p:spPr>
      </p:pic>
    </p:spTree>
    <p:extLst>
      <p:ext uri="{BB962C8B-B14F-4D97-AF65-F5344CB8AC3E}">
        <p14:creationId xmlns:p14="http://schemas.microsoft.com/office/powerpoint/2010/main" val="4060170180"/>
      </p:ext>
    </p:extLst>
  </p:cSld>
  <p:clrMapOvr>
    <a:masterClrMapping/>
  </p:clrMapOvr>
  <mc:AlternateContent xmlns:mc="http://schemas.openxmlformats.org/markup-compatibility/2006">
    <mc:Choice xmlns:p14="http://schemas.microsoft.com/office/powerpoint/2010/main" Requires="p14">
      <p:transition spd="slow" p14:dur="2000" advTm="8061"/>
    </mc:Choice>
    <mc:Fallback>
      <p:transition spd="slow" advTm="8061"/>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1502" name="image 1502"/>
          <p:cNvPicPr>
            <a:picLocks noChangeAspect="1"/>
          </p:cNvPicPr>
          <p:nvPr/>
        </p:nvPicPr>
        <p:blipFill>
          <a:blip r:embed="rId3"/>
          <a:srcRect/>
          <a:stretch>
            <a:fillRect/>
          </a:stretch>
        </p:blipFill>
        <p:spPr>
          <a:xfrm>
            <a:off x="18719800" y="6477000"/>
            <a:ext cx="1651000" cy="101600"/>
          </a:xfrm>
          <a:prstGeom prst="rect">
            <a:avLst/>
          </a:prstGeom>
        </p:spPr>
      </p:pic>
      <p:sp>
        <p:nvSpPr>
          <p:cNvPr id="1505" name="Object 1505"/>
          <p:cNvSpPr txBox="1"/>
          <p:nvPr/>
        </p:nvSpPr>
        <p:spPr>
          <a:xfrm>
            <a:off x="18648049" y="2828657"/>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3</a:t>
            </a:r>
            <a:endParaRPr lang="zh-CN" altLang="en-US"/>
          </a:p>
        </p:txBody>
      </p:sp>
      <p:pic>
        <p:nvPicPr>
          <p:cNvPr id="91507" name="image 1507"/>
          <p:cNvPicPr>
            <a:picLocks noChangeAspect="1"/>
          </p:cNvPicPr>
          <p:nvPr/>
        </p:nvPicPr>
        <p:blipFill>
          <a:blip r:embed="rId3"/>
          <a:srcRect/>
          <a:stretch>
            <a:fillRect/>
          </a:stretch>
        </p:blipFill>
        <p:spPr>
          <a:xfrm>
            <a:off x="11328400" y="6477000"/>
            <a:ext cx="1651000" cy="101600"/>
          </a:xfrm>
          <a:prstGeom prst="rect">
            <a:avLst/>
          </a:prstGeom>
        </p:spPr>
      </p:pic>
      <p:sp>
        <p:nvSpPr>
          <p:cNvPr id="1508" name="Object 1508"/>
          <p:cNvSpPr txBox="1"/>
          <p:nvPr/>
        </p:nvSpPr>
        <p:spPr>
          <a:xfrm>
            <a:off x="9486900" y="7165975"/>
            <a:ext cx="5605110" cy="4270560"/>
          </a:xfrm>
          <a:prstGeom prst="rect">
            <a:avLst/>
          </a:prstGeom>
        </p:spPr>
        <p:txBody>
          <a:bodyPr vert="horz" lIns="0" tIns="0" rIns="0" bIns="0" rtlCol="0" anchor="t" anchorCtr="0">
            <a:noAutofit/>
          </a:bodyPr>
          <a:lstStyle/>
          <a:p>
            <a:pPr>
              <a:lnSpc>
                <a:spcPct val="133000"/>
              </a:lnSpc>
            </a:pPr>
            <a:r>
              <a:rPr lang="zh-CN" altLang="en-US" sz="3000" dirty="0">
                <a:solidFill>
                  <a:srgbClr val="FFFFFF"/>
                </a:solidFill>
                <a:latin typeface="OPPOSans-R" panose="00020600040101010101" charset="-122"/>
                <a:ea typeface="OPPOSans-R" panose="00020600040101010101" charset="-122"/>
              </a:rPr>
              <a:t>在中国纪录片的跨文化传播过程中，应运用国际化的表达方式以呈现中国文化的博大精深，使其与国际受众产生共鸣，在不同的文化群体之前寻求共通的认识，以达到最佳的传播效果。</a:t>
            </a:r>
          </a:p>
        </p:txBody>
      </p:sp>
      <p:sp>
        <p:nvSpPr>
          <p:cNvPr id="15010" name="Object 15010"/>
          <p:cNvSpPr txBox="1"/>
          <p:nvPr/>
        </p:nvSpPr>
        <p:spPr>
          <a:xfrm>
            <a:off x="11269349" y="2765157"/>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2</a:t>
            </a:r>
            <a:endParaRPr lang="zh-CN" altLang="en-US"/>
          </a:p>
        </p:txBody>
      </p:sp>
      <p:sp>
        <p:nvSpPr>
          <p:cNvPr id="15012" name="Object 15012"/>
          <p:cNvSpPr txBox="1"/>
          <p:nvPr/>
        </p:nvSpPr>
        <p:spPr>
          <a:xfrm>
            <a:off x="1874574" y="7165975"/>
            <a:ext cx="5732210" cy="3050400"/>
          </a:xfrm>
          <a:prstGeom prst="rect">
            <a:avLst/>
          </a:prstGeom>
        </p:spPr>
        <p:txBody>
          <a:bodyPr vert="horz" lIns="0" tIns="0" rIns="0" bIns="0" rtlCol="0" anchor="t" anchorCtr="0">
            <a:noAutofit/>
          </a:bodyPr>
          <a:lstStyle/>
          <a:p>
            <a:pPr algn="ctr">
              <a:lnSpc>
                <a:spcPct val="133000"/>
              </a:lnSpc>
            </a:pPr>
            <a:r>
              <a:rPr lang="zh-CN" altLang="en-US" sz="3000" dirty="0">
                <a:solidFill>
                  <a:srgbClr val="FFFFFF"/>
                </a:solidFill>
                <a:latin typeface="OPPOSans-R" panose="00020600040101010101" charset="-122"/>
                <a:ea typeface="OPPOSans-R" panose="00020600040101010101" charset="-122"/>
              </a:rPr>
              <a:t>文化差异的不可避免性直接导致了“文化折扣”现象，简言之就是在跨文化传播中原本土文化的内涵会受到一定的磨损，树立正确的文化意识，尊重各民族文化差异，是纪录片跨文化传播取得成功的必要前提。</a:t>
            </a:r>
            <a:endParaRPr lang="zh-CN" altLang="en-US" dirty="0"/>
          </a:p>
        </p:txBody>
      </p:sp>
      <p:pic>
        <p:nvPicPr>
          <p:cNvPr id="915013" name="image 15013"/>
          <p:cNvPicPr>
            <a:picLocks noChangeAspect="1"/>
          </p:cNvPicPr>
          <p:nvPr/>
        </p:nvPicPr>
        <p:blipFill>
          <a:blip r:embed="rId3"/>
          <a:srcRect/>
          <a:stretch>
            <a:fillRect/>
          </a:stretch>
        </p:blipFill>
        <p:spPr>
          <a:xfrm>
            <a:off x="3924300" y="6477000"/>
            <a:ext cx="1651000" cy="101600"/>
          </a:xfrm>
          <a:prstGeom prst="rect">
            <a:avLst/>
          </a:prstGeom>
        </p:spPr>
      </p:pic>
      <p:sp>
        <p:nvSpPr>
          <p:cNvPr id="15014" name="Object 15014"/>
          <p:cNvSpPr txBox="1"/>
          <p:nvPr/>
        </p:nvSpPr>
        <p:spPr>
          <a:xfrm>
            <a:off x="2049766" y="4765040"/>
            <a:ext cx="5490720" cy="1194740"/>
          </a:xfrm>
          <a:prstGeom prst="rect">
            <a:avLst/>
          </a:prstGeom>
        </p:spPr>
        <p:txBody>
          <a:bodyPr vert="horz" lIns="0" tIns="0" rIns="0" bIns="0" rtlCol="0" anchor="t" anchorCtr="0">
            <a:noAutofit/>
          </a:bodyPr>
          <a:lstStyle/>
          <a:p>
            <a:pPr algn="ctr">
              <a:lnSpc>
                <a:spcPct val="111000"/>
              </a:lnSpc>
            </a:pPr>
            <a:r>
              <a:rPr lang="zh-CN" altLang="en-US" sz="3600" b="1" spc="360" dirty="0">
                <a:solidFill>
                  <a:srgbClr val="FFFFFF"/>
                </a:solidFill>
                <a:latin typeface="OPPOSans-R" panose="00020600040101010101" charset="-122"/>
                <a:ea typeface="OPPOSans-R" panose="00020600040101010101" charset="-122"/>
              </a:rPr>
              <a:t>正确认识文化差异</a:t>
            </a:r>
            <a:endParaRPr lang="zh-CN" altLang="en-US" dirty="0"/>
          </a:p>
        </p:txBody>
      </p:sp>
      <p:sp>
        <p:nvSpPr>
          <p:cNvPr id="15015" name="Object 15015"/>
          <p:cNvSpPr txBox="1"/>
          <p:nvPr/>
        </p:nvSpPr>
        <p:spPr>
          <a:xfrm>
            <a:off x="3877949" y="2827654"/>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1</a:t>
            </a:r>
            <a:endParaRPr lang="zh-CN" altLang="en-US"/>
          </a:p>
        </p:txBody>
      </p:sp>
      <p:sp>
        <p:nvSpPr>
          <p:cNvPr id="15016" name="Object 15016"/>
          <p:cNvSpPr txBox="1"/>
          <p:nvPr/>
        </p:nvSpPr>
        <p:spPr>
          <a:xfrm>
            <a:off x="1676400" y="732790"/>
            <a:ext cx="6761720" cy="1194740"/>
          </a:xfrm>
          <a:prstGeom prst="rect">
            <a:avLst/>
          </a:prstGeom>
        </p:spPr>
        <p:txBody>
          <a:bodyPr vert="horz" lIns="0" tIns="0" rIns="0" bIns="0" rtlCol="0" anchor="t" anchorCtr="0">
            <a:noAutofit/>
          </a:bodyPr>
          <a:lstStyle/>
          <a:p>
            <a:pPr algn="l">
              <a:lnSpc>
                <a:spcPct val="111000"/>
              </a:lnSpc>
            </a:pPr>
            <a:r>
              <a:rPr lang="zh-CN" sz="3600" b="1" i="0" spc="360">
                <a:solidFill>
                  <a:srgbClr val="313131"/>
                </a:solidFill>
                <a:latin typeface="Microsoft YaHei UI" panose="020B0503020204020204" pitchFamily="34" charset="-122"/>
                <a:ea typeface="Microsoft YaHei UI" panose="020B0503020204020204" pitchFamily="34" charset="-122"/>
              </a:rPr>
              <a:t>3.</a:t>
            </a:r>
            <a:r>
              <a:rPr lang="en-US" altLang="zh-CN" sz="3600" b="1" i="0" spc="360">
                <a:solidFill>
                  <a:srgbClr val="313131"/>
                </a:solidFill>
                <a:latin typeface="Microsoft YaHei UI" panose="020B0503020204020204" pitchFamily="34" charset="-122"/>
                <a:ea typeface="Microsoft YaHei UI" panose="020B0503020204020204" pitchFamily="34" charset="-122"/>
              </a:rPr>
              <a:t>1</a:t>
            </a:r>
            <a:endParaRPr lang="zh-CN" altLang="en-US" sz="3600" b="1" dirty="0">
              <a:latin typeface="Microsoft YaHei UI" panose="020B0503020204020204" pitchFamily="34" charset="-122"/>
              <a:ea typeface="Microsoft YaHei UI" panose="020B0503020204020204" pitchFamily="34" charset="-122"/>
            </a:endParaRPr>
          </a:p>
          <a:p>
            <a:pPr algn="l">
              <a:lnSpc>
                <a:spcPct val="111000"/>
              </a:lnSpc>
            </a:pPr>
            <a:r>
              <a:rPr lang="zh-CN" altLang="en-US" sz="3600" b="1" spc="360">
                <a:solidFill>
                  <a:srgbClr val="313131"/>
                </a:solidFill>
                <a:latin typeface="Microsoft YaHei UI" panose="020B0503020204020204" pitchFamily="34" charset="-122"/>
                <a:ea typeface="Microsoft YaHei UI" panose="020B0503020204020204" pitchFamily="34" charset="-122"/>
              </a:rPr>
              <a:t>研究成果</a:t>
            </a:r>
            <a:endParaRPr lang="zh-CN" altLang="en-US" b="1" dirty="0">
              <a:latin typeface="Microsoft YaHei UI" panose="020B0503020204020204" pitchFamily="34" charset="-122"/>
              <a:ea typeface="Microsoft YaHei UI" panose="020B0503020204020204" pitchFamily="34" charset="-122"/>
            </a:endParaRPr>
          </a:p>
        </p:txBody>
      </p:sp>
      <p:pic>
        <p:nvPicPr>
          <p:cNvPr id="915017" name="image 15017"/>
          <p:cNvPicPr>
            <a:picLocks noChangeAspect="1"/>
          </p:cNvPicPr>
          <p:nvPr/>
        </p:nvPicPr>
        <p:blipFill>
          <a:blip r:embed="rId4"/>
          <a:srcRect/>
          <a:stretch>
            <a:fillRect/>
          </a:stretch>
        </p:blipFill>
        <p:spPr>
          <a:xfrm>
            <a:off x="0" y="698500"/>
            <a:ext cx="1308100" cy="1143000"/>
          </a:xfrm>
          <a:prstGeom prst="rect">
            <a:avLst/>
          </a:prstGeom>
        </p:spPr>
      </p:pic>
      <p:pic>
        <p:nvPicPr>
          <p:cNvPr id="2" name="图片 1">
            <a:extLst>
              <a:ext uri="{FF2B5EF4-FFF2-40B4-BE49-F238E27FC236}">
                <a16:creationId xmlns:a16="http://schemas.microsoft.com/office/drawing/2014/main" id="{096A45FA-2191-27E7-662C-A16F7E989E0D}"/>
              </a:ext>
            </a:extLst>
          </p:cNvPr>
          <p:cNvPicPr>
            <a:picLocks noChangeAspect="1"/>
          </p:cNvPicPr>
          <p:nvPr/>
        </p:nvPicPr>
        <p:blipFill>
          <a:blip r:embed="rId5"/>
          <a:stretch>
            <a:fillRect/>
          </a:stretch>
        </p:blipFill>
        <p:spPr>
          <a:xfrm>
            <a:off x="1874574" y="2563945"/>
            <a:ext cx="20364072" cy="10829018"/>
          </a:xfrm>
          <a:prstGeom prst="rect">
            <a:avLst/>
          </a:prstGeom>
        </p:spPr>
      </p:pic>
    </p:spTree>
    <p:extLst>
      <p:ext uri="{BB962C8B-B14F-4D97-AF65-F5344CB8AC3E}">
        <p14:creationId xmlns:p14="http://schemas.microsoft.com/office/powerpoint/2010/main" val="3425840391"/>
      </p:ext>
    </p:extLst>
  </p:cSld>
  <p:clrMapOvr>
    <a:masterClrMapping/>
  </p:clrMapOvr>
  <mc:AlternateContent xmlns:mc="http://schemas.openxmlformats.org/markup-compatibility/2006">
    <mc:Choice xmlns:p14="http://schemas.microsoft.com/office/powerpoint/2010/main" Requires="p14">
      <p:transition spd="slow" p14:dur="2000" advTm="11467"/>
    </mc:Choice>
    <mc:Fallback>
      <p:transition spd="slow" advTm="11467"/>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1502" name="image 1502"/>
          <p:cNvPicPr>
            <a:picLocks noChangeAspect="1"/>
          </p:cNvPicPr>
          <p:nvPr/>
        </p:nvPicPr>
        <p:blipFill>
          <a:blip r:embed="rId3"/>
          <a:srcRect/>
          <a:stretch>
            <a:fillRect/>
          </a:stretch>
        </p:blipFill>
        <p:spPr>
          <a:xfrm>
            <a:off x="18719800" y="6477000"/>
            <a:ext cx="1651000" cy="101600"/>
          </a:xfrm>
          <a:prstGeom prst="rect">
            <a:avLst/>
          </a:prstGeom>
        </p:spPr>
      </p:pic>
      <p:sp>
        <p:nvSpPr>
          <p:cNvPr id="1505" name="Object 1505"/>
          <p:cNvSpPr txBox="1"/>
          <p:nvPr/>
        </p:nvSpPr>
        <p:spPr>
          <a:xfrm>
            <a:off x="18648049" y="2828657"/>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3</a:t>
            </a:r>
            <a:endParaRPr lang="zh-CN" altLang="en-US"/>
          </a:p>
        </p:txBody>
      </p:sp>
      <p:pic>
        <p:nvPicPr>
          <p:cNvPr id="91507" name="image 1507"/>
          <p:cNvPicPr>
            <a:picLocks noChangeAspect="1"/>
          </p:cNvPicPr>
          <p:nvPr/>
        </p:nvPicPr>
        <p:blipFill>
          <a:blip r:embed="rId3"/>
          <a:srcRect/>
          <a:stretch>
            <a:fillRect/>
          </a:stretch>
        </p:blipFill>
        <p:spPr>
          <a:xfrm>
            <a:off x="11328400" y="6477000"/>
            <a:ext cx="1651000" cy="101600"/>
          </a:xfrm>
          <a:prstGeom prst="rect">
            <a:avLst/>
          </a:prstGeom>
        </p:spPr>
      </p:pic>
      <p:sp>
        <p:nvSpPr>
          <p:cNvPr id="1508" name="Object 1508"/>
          <p:cNvSpPr txBox="1"/>
          <p:nvPr/>
        </p:nvSpPr>
        <p:spPr>
          <a:xfrm>
            <a:off x="9486900" y="7165975"/>
            <a:ext cx="5605110" cy="4270560"/>
          </a:xfrm>
          <a:prstGeom prst="rect">
            <a:avLst/>
          </a:prstGeom>
        </p:spPr>
        <p:txBody>
          <a:bodyPr vert="horz" lIns="0" tIns="0" rIns="0" bIns="0" rtlCol="0" anchor="t" anchorCtr="0">
            <a:noAutofit/>
          </a:bodyPr>
          <a:lstStyle/>
          <a:p>
            <a:pPr>
              <a:lnSpc>
                <a:spcPct val="133000"/>
              </a:lnSpc>
            </a:pPr>
            <a:r>
              <a:rPr lang="zh-CN" altLang="en-US" sz="3000" dirty="0">
                <a:solidFill>
                  <a:srgbClr val="FFFFFF"/>
                </a:solidFill>
                <a:latin typeface="OPPOSans-R" panose="00020600040101010101" charset="-122"/>
                <a:ea typeface="OPPOSans-R" panose="00020600040101010101" charset="-122"/>
              </a:rPr>
              <a:t>在中国纪录片的跨文化传播过程中，应运用国际化的表达方式以呈现中国文化的博大精深，使其与国际受众产生共鸣，在不同的文化群体之前寻求共通的认识，以达到最佳的传播效果。</a:t>
            </a:r>
          </a:p>
        </p:txBody>
      </p:sp>
      <p:sp>
        <p:nvSpPr>
          <p:cNvPr id="15010" name="Object 15010"/>
          <p:cNvSpPr txBox="1"/>
          <p:nvPr/>
        </p:nvSpPr>
        <p:spPr>
          <a:xfrm>
            <a:off x="11269349" y="2765157"/>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2</a:t>
            </a:r>
            <a:endParaRPr lang="zh-CN" altLang="en-US"/>
          </a:p>
        </p:txBody>
      </p:sp>
      <p:sp>
        <p:nvSpPr>
          <p:cNvPr id="15012" name="Object 15012"/>
          <p:cNvSpPr txBox="1"/>
          <p:nvPr/>
        </p:nvSpPr>
        <p:spPr>
          <a:xfrm>
            <a:off x="1874574" y="7165975"/>
            <a:ext cx="5732210" cy="3050400"/>
          </a:xfrm>
          <a:prstGeom prst="rect">
            <a:avLst/>
          </a:prstGeom>
        </p:spPr>
        <p:txBody>
          <a:bodyPr vert="horz" lIns="0" tIns="0" rIns="0" bIns="0" rtlCol="0" anchor="t" anchorCtr="0">
            <a:noAutofit/>
          </a:bodyPr>
          <a:lstStyle/>
          <a:p>
            <a:pPr algn="ctr">
              <a:lnSpc>
                <a:spcPct val="133000"/>
              </a:lnSpc>
            </a:pPr>
            <a:r>
              <a:rPr lang="zh-CN" altLang="en-US" sz="3000" dirty="0">
                <a:solidFill>
                  <a:srgbClr val="FFFFFF"/>
                </a:solidFill>
                <a:latin typeface="OPPOSans-R" panose="00020600040101010101" charset="-122"/>
                <a:ea typeface="OPPOSans-R" panose="00020600040101010101" charset="-122"/>
              </a:rPr>
              <a:t>文化差异的不可避免性直接导致了“文化折扣”现象，简言之就是在跨文化传播中原本土文化的内涵会受到一定的磨损，树立正确的文化意识，尊重各民族文化差异，是纪录片跨文化传播取得成功的必要前提。</a:t>
            </a:r>
            <a:endParaRPr lang="zh-CN" altLang="en-US" dirty="0"/>
          </a:p>
        </p:txBody>
      </p:sp>
      <p:pic>
        <p:nvPicPr>
          <p:cNvPr id="915013" name="image 15013"/>
          <p:cNvPicPr>
            <a:picLocks noChangeAspect="1"/>
          </p:cNvPicPr>
          <p:nvPr/>
        </p:nvPicPr>
        <p:blipFill>
          <a:blip r:embed="rId3"/>
          <a:srcRect/>
          <a:stretch>
            <a:fillRect/>
          </a:stretch>
        </p:blipFill>
        <p:spPr>
          <a:xfrm>
            <a:off x="3924300" y="6477000"/>
            <a:ext cx="1651000" cy="101600"/>
          </a:xfrm>
          <a:prstGeom prst="rect">
            <a:avLst/>
          </a:prstGeom>
        </p:spPr>
      </p:pic>
      <p:sp>
        <p:nvSpPr>
          <p:cNvPr id="15015" name="Object 15015"/>
          <p:cNvSpPr txBox="1"/>
          <p:nvPr/>
        </p:nvSpPr>
        <p:spPr>
          <a:xfrm>
            <a:off x="3877949" y="2827654"/>
            <a:ext cx="1792110" cy="1398100"/>
          </a:xfrm>
          <a:prstGeom prst="rect">
            <a:avLst/>
          </a:prstGeom>
        </p:spPr>
        <p:txBody>
          <a:bodyPr vert="horz" lIns="0" tIns="0" rIns="0" bIns="0" rtlCol="0" anchor="t" anchorCtr="0">
            <a:noAutofit/>
          </a:bodyPr>
          <a:lstStyle/>
          <a:p>
            <a:pPr algn="ctr">
              <a:lnSpc>
                <a:spcPct val="102000"/>
              </a:lnSpc>
            </a:pPr>
            <a:r>
              <a:rPr lang="zh-CN" sz="9000" b="0" i="0" dirty="0">
                <a:solidFill>
                  <a:srgbClr val="FFFFFF"/>
                </a:solidFill>
                <a:latin typeface="OPPOSans-B" panose="00020600040101010101" charset="-122"/>
                <a:ea typeface="OPPOSans-B" panose="00020600040101010101" charset="-122"/>
              </a:rPr>
              <a:t>1</a:t>
            </a:r>
            <a:endParaRPr lang="zh-CN" altLang="en-US"/>
          </a:p>
        </p:txBody>
      </p:sp>
      <p:sp>
        <p:nvSpPr>
          <p:cNvPr id="15016" name="Object 15016"/>
          <p:cNvSpPr txBox="1"/>
          <p:nvPr/>
        </p:nvSpPr>
        <p:spPr>
          <a:xfrm>
            <a:off x="1676400" y="732790"/>
            <a:ext cx="6761720" cy="1194740"/>
          </a:xfrm>
          <a:prstGeom prst="rect">
            <a:avLst/>
          </a:prstGeom>
        </p:spPr>
        <p:txBody>
          <a:bodyPr vert="horz" lIns="0" tIns="0" rIns="0" bIns="0" rtlCol="0" anchor="t" anchorCtr="0">
            <a:noAutofit/>
          </a:bodyPr>
          <a:lstStyle/>
          <a:p>
            <a:pPr algn="l">
              <a:lnSpc>
                <a:spcPct val="111000"/>
              </a:lnSpc>
            </a:pPr>
            <a:r>
              <a:rPr lang="zh-CN" sz="3600" b="1" i="0" spc="360">
                <a:solidFill>
                  <a:srgbClr val="313131"/>
                </a:solidFill>
                <a:latin typeface="Microsoft YaHei UI" panose="020B0503020204020204" pitchFamily="34" charset="-122"/>
                <a:ea typeface="Microsoft YaHei UI" panose="020B0503020204020204" pitchFamily="34" charset="-122"/>
              </a:rPr>
              <a:t>3.</a:t>
            </a:r>
            <a:r>
              <a:rPr lang="en-US" altLang="zh-CN" sz="3600" b="1" spc="360">
                <a:solidFill>
                  <a:srgbClr val="313131"/>
                </a:solidFill>
                <a:latin typeface="Microsoft YaHei UI" panose="020B0503020204020204" pitchFamily="34" charset="-122"/>
                <a:ea typeface="Microsoft YaHei UI" panose="020B0503020204020204" pitchFamily="34" charset="-122"/>
              </a:rPr>
              <a:t>2</a:t>
            </a:r>
            <a:endParaRPr lang="zh-CN" altLang="en-US" sz="3600" b="1" dirty="0">
              <a:latin typeface="Microsoft YaHei UI" panose="020B0503020204020204" pitchFamily="34" charset="-122"/>
              <a:ea typeface="Microsoft YaHei UI" panose="020B0503020204020204" pitchFamily="34" charset="-122"/>
            </a:endParaRPr>
          </a:p>
          <a:p>
            <a:pPr algn="l">
              <a:lnSpc>
                <a:spcPct val="111000"/>
              </a:lnSpc>
            </a:pPr>
            <a:r>
              <a:rPr lang="zh-CN" altLang="en-US" sz="3600" b="1" spc="360">
                <a:solidFill>
                  <a:srgbClr val="313131"/>
                </a:solidFill>
                <a:latin typeface="Microsoft YaHei UI" panose="020B0503020204020204" pitchFamily="34" charset="-122"/>
                <a:ea typeface="Microsoft YaHei UI" panose="020B0503020204020204" pitchFamily="34" charset="-122"/>
              </a:rPr>
              <a:t>总结</a:t>
            </a:r>
            <a:endParaRPr lang="zh-CN" altLang="en-US" b="1" dirty="0">
              <a:latin typeface="Microsoft YaHei UI" panose="020B0503020204020204" pitchFamily="34" charset="-122"/>
              <a:ea typeface="Microsoft YaHei UI" panose="020B0503020204020204" pitchFamily="34" charset="-122"/>
            </a:endParaRPr>
          </a:p>
        </p:txBody>
      </p:sp>
      <p:pic>
        <p:nvPicPr>
          <p:cNvPr id="915017" name="image 15017"/>
          <p:cNvPicPr>
            <a:picLocks noChangeAspect="1"/>
          </p:cNvPicPr>
          <p:nvPr/>
        </p:nvPicPr>
        <p:blipFill>
          <a:blip r:embed="rId4"/>
          <a:srcRect/>
          <a:stretch>
            <a:fillRect/>
          </a:stretch>
        </p:blipFill>
        <p:spPr>
          <a:xfrm>
            <a:off x="0" y="698500"/>
            <a:ext cx="1308100" cy="1143000"/>
          </a:xfrm>
          <a:prstGeom prst="rect">
            <a:avLst/>
          </a:prstGeom>
        </p:spPr>
      </p:pic>
      <p:sp>
        <p:nvSpPr>
          <p:cNvPr id="3" name="文本框 2">
            <a:extLst>
              <a:ext uri="{FF2B5EF4-FFF2-40B4-BE49-F238E27FC236}">
                <a16:creationId xmlns:a16="http://schemas.microsoft.com/office/drawing/2014/main" id="{4BF62EC6-6A23-3796-06EA-85D7DD1C2543}"/>
              </a:ext>
            </a:extLst>
          </p:cNvPr>
          <p:cNvSpPr txBox="1"/>
          <p:nvPr/>
        </p:nvSpPr>
        <p:spPr>
          <a:xfrm>
            <a:off x="2554608" y="2632256"/>
            <a:ext cx="19695791" cy="12003286"/>
          </a:xfrm>
          <a:prstGeom prst="rect">
            <a:avLst/>
          </a:prstGeom>
          <a:noFill/>
        </p:spPr>
        <p:txBody>
          <a:bodyPr wrap="square" rtlCol="0">
            <a:spAutoFit/>
          </a:bodyPr>
          <a:lstStyle/>
          <a:p>
            <a:pPr indent="720000">
              <a:lnSpc>
                <a:spcPct val="150000"/>
              </a:lnSpc>
            </a:pPr>
            <a:r>
              <a:rPr lang="zh-CN" altLang="en-US" sz="3600" kern="100">
                <a:effectLst/>
                <a:latin typeface="微软雅黑" panose="020B0503020204020204" pitchFamily="34" charset="-122"/>
                <a:ea typeface="微软雅黑" panose="020B0503020204020204" pitchFamily="34" charset="-122"/>
                <a:cs typeface="Times New Roman" panose="02020603050405020304" pitchFamily="18" charset="0"/>
              </a:rPr>
              <a:t>本文在国内外研究的基础上，对复合管道强度计算理论进行了研究，主要进行了以下研究：</a:t>
            </a:r>
          </a:p>
          <a:p>
            <a:pPr indent="720000">
              <a:lnSpc>
                <a:spcPct val="150000"/>
              </a:lnSpc>
            </a:pPr>
            <a:r>
              <a:rPr lang="zh-CN" altLang="en-US" sz="3600" kern="10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3600" kern="100">
                <a:effectLst/>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3600" kern="100">
                <a:effectLst/>
                <a:latin typeface="微软雅黑" panose="020B0503020204020204" pitchFamily="34" charset="-122"/>
                <a:ea typeface="微软雅黑" panose="020B0503020204020204" pitchFamily="34" charset="-122"/>
                <a:cs typeface="Times New Roman" panose="02020603050405020304" pitchFamily="18" charset="0"/>
              </a:rPr>
              <a:t>）对管道所受外部荷载进行了分析，管道竖向所受荷载共分为三部分：土压力、地下水静液压力和活荷载，文中分别总结归纳了三种荷载的计算理论，最后管道所受的总荷载为三者之和。</a:t>
            </a:r>
          </a:p>
          <a:p>
            <a:pPr indent="720000">
              <a:lnSpc>
                <a:spcPct val="150000"/>
              </a:lnSpc>
            </a:pPr>
            <a:r>
              <a:rPr lang="zh-CN" altLang="en-US" sz="3600" kern="10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3600" kern="100">
                <a:effectLst/>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3600" kern="100">
                <a:effectLst/>
                <a:latin typeface="微软雅黑" panose="020B0503020204020204" pitchFamily="34" charset="-122"/>
                <a:ea typeface="微软雅黑" panose="020B0503020204020204" pitchFamily="34" charset="-122"/>
                <a:cs typeface="Times New Roman" panose="02020603050405020304" pitchFamily="18" charset="0"/>
              </a:rPr>
              <a:t>）针对管道常见的两种修复方式</a:t>
            </a:r>
            <a:r>
              <a:rPr lang="en-US" altLang="zh-CN" sz="3600" kern="10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3600" kern="100">
                <a:effectLst/>
                <a:latin typeface="微软雅黑" panose="020B0503020204020204" pitchFamily="34" charset="-122"/>
                <a:ea typeface="微软雅黑" panose="020B0503020204020204" pitchFamily="34" charset="-122"/>
                <a:cs typeface="Times New Roman" panose="02020603050405020304" pitchFamily="18" charset="0"/>
              </a:rPr>
              <a:t>半结构性修复和结构性修复，文中分别给出了最小内衬壁厚的计算理论，并分别总结归纳了有机内衬材料和无机内衬材料的强度计算理论。</a:t>
            </a:r>
          </a:p>
          <a:p>
            <a:pPr indent="720000">
              <a:lnSpc>
                <a:spcPct val="150000"/>
              </a:lnSpc>
            </a:pPr>
            <a:r>
              <a:rPr lang="zh-CN" altLang="en-US" sz="3600" kern="10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3600" kern="100">
                <a:effectLst/>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3600" kern="100">
                <a:effectLst/>
                <a:latin typeface="微软雅黑" panose="020B0503020204020204" pitchFamily="34" charset="-122"/>
                <a:ea typeface="微软雅黑" panose="020B0503020204020204" pitchFamily="34" charset="-122"/>
                <a:cs typeface="Times New Roman" panose="02020603050405020304" pitchFamily="18" charset="0"/>
              </a:rPr>
              <a:t>）研究了钢筋混凝土管道缺陷的主要类型，并针对两种常见的缺陷</a:t>
            </a:r>
            <a:r>
              <a:rPr lang="en-US" altLang="zh-CN" sz="3600" kern="10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3600" kern="100">
                <a:effectLst/>
                <a:latin typeface="微软雅黑" panose="020B0503020204020204" pitchFamily="34" charset="-122"/>
                <a:ea typeface="微软雅黑" panose="020B0503020204020204" pitchFamily="34" charset="-122"/>
                <a:cs typeface="Times New Roman" panose="02020603050405020304" pitchFamily="18" charset="0"/>
              </a:rPr>
              <a:t>腐蚀缺陷和裂纹缺陷给出了旧管道剩余强度的计算方法。</a:t>
            </a:r>
            <a:endParaRPr lang="en-US" altLang="zh-CN" sz="3600" kern="100">
              <a:effectLst/>
              <a:latin typeface="微软雅黑" panose="020B0503020204020204" pitchFamily="34" charset="-122"/>
              <a:ea typeface="微软雅黑" panose="020B0503020204020204" pitchFamily="34" charset="-122"/>
              <a:cs typeface="Times New Roman" panose="02020603050405020304" pitchFamily="18" charset="0"/>
            </a:endParaRPr>
          </a:p>
          <a:p>
            <a:pPr indent="720000">
              <a:lnSpc>
                <a:spcPct val="150000"/>
              </a:lnSpc>
            </a:pPr>
            <a:r>
              <a:rPr lang="zh-CN" altLang="en-US" sz="3600" kern="10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3600" kern="100">
                <a:effectLst/>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3600" kern="100">
                <a:effectLst/>
                <a:latin typeface="微软雅黑" panose="020B0503020204020204" pitchFamily="34" charset="-122"/>
                <a:ea typeface="微软雅黑" panose="020B0503020204020204" pitchFamily="34" charset="-122"/>
                <a:cs typeface="Times New Roman" panose="02020603050405020304" pitchFamily="18" charset="0"/>
              </a:rPr>
              <a:t>）基于组合厚壁圆筒理论，对旧管道含腐蚀缺陷和裂纹缺陷的管道分别建立了复合管道强度计算理论。</a:t>
            </a:r>
            <a:endParaRPr lang="en-US" altLang="zh-CN" sz="3600" kern="100">
              <a:effectLst/>
              <a:latin typeface="微软雅黑" panose="020B0503020204020204" pitchFamily="34" charset="-122"/>
              <a:ea typeface="微软雅黑" panose="020B0503020204020204" pitchFamily="34" charset="-122"/>
              <a:cs typeface="Times New Roman" panose="02020603050405020304" pitchFamily="18" charset="0"/>
            </a:endParaRPr>
          </a:p>
          <a:p>
            <a:pPr indent="720000">
              <a:lnSpc>
                <a:spcPct val="150000"/>
              </a:lnSpc>
            </a:pPr>
            <a:r>
              <a:rPr lang="zh-CN" altLang="en-US" sz="3600" kern="10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3600" kern="100">
                <a:effectLst/>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3600" kern="100">
                <a:effectLst/>
                <a:latin typeface="微软雅黑" panose="020B0503020204020204" pitchFamily="34" charset="-122"/>
                <a:ea typeface="微软雅黑" panose="020B0503020204020204" pitchFamily="34" charset="-122"/>
                <a:cs typeface="Times New Roman" panose="02020603050405020304" pitchFamily="18" charset="0"/>
              </a:rPr>
              <a:t>）基于对强度理论的研究成果，利用</a:t>
            </a:r>
            <a:r>
              <a:rPr lang="en-US" altLang="zh-CN" sz="3600" kern="100">
                <a:effectLst/>
                <a:latin typeface="微软雅黑" panose="020B0503020204020204" pitchFamily="34" charset="-122"/>
                <a:ea typeface="微软雅黑" panose="020B0503020204020204" pitchFamily="34" charset="-122"/>
                <a:cs typeface="Times New Roman" panose="02020603050405020304" pitchFamily="18" charset="0"/>
              </a:rPr>
              <a:t>Python</a:t>
            </a:r>
            <a:r>
              <a:rPr lang="zh-CN" altLang="en-US" sz="3600" kern="100">
                <a:effectLst/>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3600" kern="100">
                <a:effectLst/>
                <a:latin typeface="微软雅黑" panose="020B0503020204020204" pitchFamily="34" charset="-122"/>
                <a:ea typeface="微软雅黑" panose="020B0503020204020204" pitchFamily="34" charset="-122"/>
                <a:cs typeface="Times New Roman" panose="02020603050405020304" pitchFamily="18" charset="0"/>
              </a:rPr>
              <a:t>Pyside2</a:t>
            </a:r>
            <a:r>
              <a:rPr lang="zh-CN" altLang="en-US" sz="3600" kern="100">
                <a:effectLst/>
                <a:latin typeface="微软雅黑" panose="020B0503020204020204" pitchFamily="34" charset="-122"/>
                <a:ea typeface="微软雅黑" panose="020B0503020204020204" pitchFamily="34" charset="-122"/>
                <a:cs typeface="Times New Roman" panose="02020603050405020304" pitchFamily="18" charset="0"/>
              </a:rPr>
              <a:t>框架编写程序，在一定程度上简化了计算步骤，减少了技术人员的任务量，使设计水平和效率得到了提高。</a:t>
            </a:r>
            <a:endParaRPr lang="en-US" altLang="zh-CN" sz="3600" kern="100">
              <a:effectLst/>
              <a:latin typeface="微软雅黑" panose="020B0503020204020204" pitchFamily="34" charset="-122"/>
              <a:ea typeface="微软雅黑" panose="020B0503020204020204" pitchFamily="34" charset="-122"/>
              <a:cs typeface="Times New Roman" panose="02020603050405020304" pitchFamily="18" charset="0"/>
            </a:endParaRPr>
          </a:p>
          <a:p>
            <a:pPr indent="720000">
              <a:lnSpc>
                <a:spcPct val="150000"/>
              </a:lnSpc>
            </a:pPr>
            <a:endParaRPr lang="en-US" altLang="zh-CN" sz="3600" kern="100">
              <a:effectLst/>
              <a:latin typeface="微软雅黑" panose="020B0503020204020204" pitchFamily="34" charset="-122"/>
              <a:ea typeface="微软雅黑" panose="020B0503020204020204" pitchFamily="34" charset="-122"/>
              <a:cs typeface="Times New Roman" panose="02020603050405020304" pitchFamily="18" charset="0"/>
            </a:endParaRPr>
          </a:p>
          <a:p>
            <a:pPr indent="720000">
              <a:lnSpc>
                <a:spcPct val="150000"/>
              </a:lnSpc>
            </a:pPr>
            <a:endParaRPr lang="en-US" altLang="zh-CN" sz="3600" kern="100">
              <a:effectLst/>
              <a:latin typeface="微软雅黑" panose="020B0503020204020204" pitchFamily="34" charset="-122"/>
              <a:ea typeface="微软雅黑" panose="020B0503020204020204" pitchFamily="34" charset="-122"/>
              <a:cs typeface="Times New Roman" panose="02020603050405020304" pitchFamily="18" charset="0"/>
            </a:endParaRPr>
          </a:p>
          <a:p>
            <a:pPr indent="720000">
              <a:lnSpc>
                <a:spcPct val="150000"/>
              </a:lnSpc>
            </a:pPr>
            <a:endParaRPr lang="en-US" altLang="zh-CN" sz="3600" kern="100">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a:p>
        </p:txBody>
      </p:sp>
    </p:spTree>
    <p:extLst>
      <p:ext uri="{BB962C8B-B14F-4D97-AF65-F5344CB8AC3E}">
        <p14:creationId xmlns:p14="http://schemas.microsoft.com/office/powerpoint/2010/main" val="854064374"/>
      </p:ext>
    </p:extLst>
  </p:cSld>
  <p:clrMapOvr>
    <a:masterClrMapping/>
  </p:clrMapOvr>
  <mc:AlternateContent xmlns:mc="http://schemas.openxmlformats.org/markup-compatibility/2006">
    <mc:Choice xmlns:p14="http://schemas.microsoft.com/office/powerpoint/2010/main" Requires="p14">
      <p:transition spd="slow" p14:dur="2000" advTm="55346"/>
    </mc:Choice>
    <mc:Fallback>
      <p:transition spd="slow" advTm="55346"/>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1601" name="image 1601"/>
          <p:cNvPicPr>
            <a:picLocks noChangeAspect="1"/>
          </p:cNvPicPr>
          <p:nvPr/>
        </p:nvPicPr>
        <p:blipFill>
          <a:blip r:embed="rId2"/>
          <a:srcRect/>
          <a:stretch>
            <a:fillRect/>
          </a:stretch>
        </p:blipFill>
        <p:spPr>
          <a:xfrm>
            <a:off x="0" y="0"/>
            <a:ext cx="24384000" cy="13716000"/>
          </a:xfrm>
          <a:prstGeom prst="rect">
            <a:avLst/>
          </a:prstGeom>
        </p:spPr>
      </p:pic>
      <p:sp>
        <p:nvSpPr>
          <p:cNvPr id="1602" name="Object 1602"/>
          <p:cNvSpPr txBox="1"/>
          <p:nvPr/>
        </p:nvSpPr>
        <p:spPr>
          <a:xfrm>
            <a:off x="6350000" y="8929878"/>
            <a:ext cx="11693200" cy="1792110"/>
          </a:xfrm>
          <a:prstGeom prst="rect">
            <a:avLst/>
          </a:prstGeom>
        </p:spPr>
        <p:txBody>
          <a:bodyPr vert="horz" lIns="0" tIns="0" rIns="0" bIns="0" rtlCol="0" anchor="t" anchorCtr="0">
            <a:noAutofit/>
          </a:bodyPr>
          <a:lstStyle/>
          <a:p>
            <a:pPr algn="ctr">
              <a:lnSpc>
                <a:spcPct val="111000"/>
              </a:lnSpc>
            </a:pPr>
            <a:r>
              <a:rPr lang="zh-CN" sz="3600" b="0" i="0" spc="720" dirty="0">
                <a:solidFill>
                  <a:srgbClr val="5D5D5D"/>
                </a:solidFill>
                <a:latin typeface="OPPOSans-R" panose="00020600040101010101" charset="-122"/>
                <a:ea typeface="OPPOSans-R" panose="00020600040101010101" charset="-122"/>
              </a:rPr>
              <a:t>感谢母校提供的学习机会</a:t>
            </a:r>
            <a:endParaRPr lang="zh-CN" altLang="en-US" sz="3600"/>
          </a:p>
          <a:p>
            <a:pPr algn="ctr">
              <a:lnSpc>
                <a:spcPct val="111000"/>
              </a:lnSpc>
            </a:pPr>
            <a:r>
              <a:rPr lang="zh-CN" sz="3600" b="0" i="0" spc="720" dirty="0">
                <a:solidFill>
                  <a:srgbClr val="5D5D5D"/>
                </a:solidFill>
                <a:latin typeface="OPPOSans-R" panose="00020600040101010101" charset="-122"/>
                <a:ea typeface="OPPOSans-R" panose="00020600040101010101" charset="-122"/>
              </a:rPr>
              <a:t>感谢导师提供的指导</a:t>
            </a:r>
            <a:endParaRPr lang="zh-CN" altLang="en-US" sz="3600"/>
          </a:p>
          <a:p>
            <a:pPr algn="ctr">
              <a:lnSpc>
                <a:spcPct val="111000"/>
              </a:lnSpc>
            </a:pPr>
            <a:r>
              <a:rPr lang="zh-CN" sz="3600" b="0" i="0" spc="720" dirty="0">
                <a:solidFill>
                  <a:srgbClr val="5D5D5D"/>
                </a:solidFill>
                <a:latin typeface="OPPOSans-R" panose="00020600040101010101" charset="-122"/>
                <a:ea typeface="OPPOSans-R" panose="00020600040101010101" charset="-122"/>
              </a:rPr>
              <a:t>感谢同学舍友的帮助</a:t>
            </a:r>
            <a:endParaRPr lang="zh-CN" altLang="en-US"/>
          </a:p>
        </p:txBody>
      </p:sp>
      <p:sp>
        <p:nvSpPr>
          <p:cNvPr id="1603" name="Object 1603"/>
          <p:cNvSpPr txBox="1"/>
          <p:nvPr/>
        </p:nvSpPr>
        <p:spPr>
          <a:xfrm>
            <a:off x="4940300" y="6248400"/>
            <a:ext cx="14514820" cy="1220160"/>
          </a:xfrm>
          <a:prstGeom prst="rect">
            <a:avLst/>
          </a:prstGeom>
        </p:spPr>
        <p:txBody>
          <a:bodyPr vert="horz" lIns="0" tIns="0" rIns="0" bIns="0" rtlCol="0" anchor="t" anchorCtr="0">
            <a:noAutofit/>
          </a:bodyPr>
          <a:lstStyle/>
          <a:p>
            <a:pPr algn="ctr">
              <a:lnSpc>
                <a:spcPct val="100000"/>
              </a:lnSpc>
            </a:pPr>
            <a:r>
              <a:rPr lang="zh-CN" altLang="en-US" sz="8000" b="1" spc="1200">
                <a:solidFill>
                  <a:srgbClr val="2984FF"/>
                </a:solidFill>
                <a:latin typeface="Microsoft YaHei UI" panose="020B0503020204020204" pitchFamily="34" charset="-122"/>
                <a:ea typeface="Microsoft YaHei UI" panose="020B0503020204020204" pitchFamily="34" charset="-122"/>
              </a:rPr>
              <a:t>恳请</a:t>
            </a:r>
            <a:r>
              <a:rPr lang="zh-CN" sz="8000" b="1" i="0" spc="1200">
                <a:solidFill>
                  <a:srgbClr val="2984FF"/>
                </a:solidFill>
                <a:latin typeface="Microsoft YaHei UI" panose="020B0503020204020204" pitchFamily="34" charset="-122"/>
                <a:ea typeface="Microsoft YaHei UI" panose="020B0503020204020204" pitchFamily="34" charset="-122"/>
              </a:rPr>
              <a:t>各位</a:t>
            </a:r>
            <a:r>
              <a:rPr lang="zh-CN" sz="8000" b="1" i="0" spc="1200" dirty="0">
                <a:solidFill>
                  <a:srgbClr val="2984FF"/>
                </a:solidFill>
                <a:latin typeface="Microsoft YaHei UI" panose="020B0503020204020204" pitchFamily="34" charset="-122"/>
                <a:ea typeface="Microsoft YaHei UI" panose="020B0503020204020204" pitchFamily="34" charset="-122"/>
              </a:rPr>
              <a:t>老师批评指正</a:t>
            </a:r>
            <a:endParaRPr lang="zh-CN" altLang="en-US" b="1">
              <a:latin typeface="Microsoft YaHei UI" panose="020B0503020204020204" pitchFamily="34" charset="-122"/>
              <a:ea typeface="Microsoft YaHei UI" panose="020B0503020204020204" pitchFamily="34" charset="-122"/>
            </a:endParaRPr>
          </a:p>
        </p:txBody>
      </p:sp>
      <p:sp>
        <p:nvSpPr>
          <p:cNvPr id="1604" name="Object 1604"/>
          <p:cNvSpPr txBox="1"/>
          <p:nvPr/>
        </p:nvSpPr>
        <p:spPr>
          <a:xfrm>
            <a:off x="9328150" y="2693434"/>
            <a:ext cx="5732210" cy="762600"/>
          </a:xfrm>
          <a:prstGeom prst="rect">
            <a:avLst/>
          </a:prstGeom>
        </p:spPr>
        <p:txBody>
          <a:bodyPr vert="horz" lIns="0" tIns="0" rIns="0" bIns="0" rtlCol="0" anchor="t" anchorCtr="0">
            <a:noAutofit/>
          </a:bodyPr>
          <a:lstStyle/>
          <a:p>
            <a:pPr algn="ctr">
              <a:lnSpc>
                <a:spcPct val="100000"/>
              </a:lnSpc>
            </a:pPr>
            <a:r>
              <a:rPr lang="zh-CN" sz="5000" b="0" i="0" spc="1440" dirty="0">
                <a:solidFill>
                  <a:srgbClr val="2984FF"/>
                </a:solidFill>
                <a:latin typeface="OPPOSans-R" panose="00020600040101010101" charset="-122"/>
                <a:ea typeface="OPPOSans-R" panose="00020600040101010101" charset="-122"/>
              </a:rPr>
              <a:t>致谢</a:t>
            </a:r>
            <a:endParaRPr lang="zh-CN" altLang="en-US"/>
          </a:p>
        </p:txBody>
      </p:sp>
      <p:pic>
        <p:nvPicPr>
          <p:cNvPr id="91605" name="image 1605"/>
          <p:cNvPicPr>
            <a:picLocks noChangeAspect="1"/>
          </p:cNvPicPr>
          <p:nvPr/>
        </p:nvPicPr>
        <p:blipFill>
          <a:blip r:embed="rId3"/>
          <a:srcRect/>
          <a:stretch>
            <a:fillRect/>
          </a:stretch>
        </p:blipFill>
        <p:spPr>
          <a:xfrm>
            <a:off x="11614150" y="4872540"/>
            <a:ext cx="1155700" cy="76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245"/>
    </mc:Choice>
    <mc:Fallback>
      <p:transition spd="slow" advTm="924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6" name="Object 606"/>
          <p:cNvSpPr txBox="1"/>
          <p:nvPr/>
        </p:nvSpPr>
        <p:spPr>
          <a:xfrm>
            <a:off x="11286671" y="3940809"/>
            <a:ext cx="5617820" cy="737179"/>
          </a:xfrm>
          <a:prstGeom prst="rect">
            <a:avLst/>
          </a:prstGeom>
        </p:spPr>
        <p:txBody>
          <a:bodyPr vert="horz" lIns="0" tIns="0" rIns="0" bIns="0" rtlCol="0" anchor="t" anchorCtr="0">
            <a:noAutofit/>
          </a:bodyPr>
          <a:lstStyle/>
          <a:p>
            <a:pPr algn="ctr">
              <a:lnSpc>
                <a:spcPct val="100000"/>
              </a:lnSpc>
            </a:pPr>
            <a:r>
              <a:rPr lang="zh-CN" altLang="en-US" sz="4800" b="0" i="0" spc="480" dirty="0">
                <a:solidFill>
                  <a:srgbClr val="FFFFFF"/>
                </a:solidFill>
                <a:latin typeface="OPPOSans-B" panose="00020600040101010101" charset="-122"/>
                <a:ea typeface="OPPOSans-B" panose="00020600040101010101" charset="-122"/>
              </a:rPr>
              <a:t>发展趋势</a:t>
            </a:r>
            <a:endParaRPr lang="zh-CN" altLang="en-US" dirty="0"/>
          </a:p>
        </p:txBody>
      </p:sp>
      <p:sp>
        <p:nvSpPr>
          <p:cNvPr id="608" name="Object 608"/>
          <p:cNvSpPr txBox="1"/>
          <p:nvPr/>
        </p:nvSpPr>
        <p:spPr>
          <a:xfrm>
            <a:off x="4880690" y="5982425"/>
            <a:ext cx="6147548" cy="2482306"/>
          </a:xfrm>
          <a:prstGeom prst="rect">
            <a:avLst/>
          </a:prstGeom>
        </p:spPr>
        <p:txBody>
          <a:bodyPr vert="horz" lIns="0" tIns="0" rIns="0" bIns="0" rtlCol="0" anchor="t" anchorCtr="0">
            <a:noAutofit/>
          </a:bodyPr>
          <a:lstStyle/>
          <a:p>
            <a:pPr>
              <a:lnSpc>
                <a:spcPct val="133000"/>
              </a:lnSpc>
            </a:pPr>
            <a:r>
              <a:rPr lang="zh-CN" altLang="en-US" sz="3000" dirty="0">
                <a:solidFill>
                  <a:srgbClr val="FFFFFF"/>
                </a:solidFill>
                <a:latin typeface="OPPOSans-R" panose="00020600040101010101" charset="-122"/>
                <a:ea typeface="OPPOSans-R" panose="00020600040101010101" charset="-122"/>
              </a:rPr>
              <a:t>借助于“一带一路”发展平台，国家大力推广优秀影视文化作品，举办“文化交流节”，鼓励民间艺人海外巡回演出等等。“纪录片”成为跨文化传播新途径。</a:t>
            </a:r>
            <a:endParaRPr lang="zh-CN" altLang="en-US" dirty="0"/>
          </a:p>
        </p:txBody>
      </p:sp>
      <p:sp>
        <p:nvSpPr>
          <p:cNvPr id="609" name="Object 609"/>
          <p:cNvSpPr txBox="1"/>
          <p:nvPr/>
        </p:nvSpPr>
        <p:spPr>
          <a:xfrm>
            <a:off x="12191999" y="5955935"/>
            <a:ext cx="6353175" cy="3082077"/>
          </a:xfrm>
          <a:prstGeom prst="rect">
            <a:avLst/>
          </a:prstGeom>
        </p:spPr>
        <p:txBody>
          <a:bodyPr vert="horz" lIns="0" tIns="0" rIns="0" bIns="0" rtlCol="0" anchor="t" anchorCtr="0">
            <a:noAutofit/>
          </a:bodyPr>
          <a:lstStyle/>
          <a:p>
            <a:pPr>
              <a:lnSpc>
                <a:spcPct val="133000"/>
              </a:lnSpc>
            </a:pPr>
            <a:r>
              <a:rPr lang="zh-CN" altLang="zh-CN" sz="3000" dirty="0">
                <a:solidFill>
                  <a:srgbClr val="FFFFFF"/>
                </a:solidFill>
                <a:latin typeface="OPPOSans-R" panose="00020600040101010101" charset="-122"/>
                <a:ea typeface="OPPOSans-R" panose="00020600040101010101" charset="-122"/>
              </a:rPr>
              <a:t>“纪录片”作为一种非虚构的文化表现形式，具有生动、客观、灵动、流畅、趣味等影视特性，在传播中华文化，提升中国文化软实力以及国际影响力等方面具有不可替代的作用。 </a:t>
            </a:r>
            <a:endParaRPr lang="zh-CN" altLang="en-US" sz="3000" dirty="0">
              <a:solidFill>
                <a:srgbClr val="FFFFFF"/>
              </a:solidFill>
              <a:latin typeface="OPPOSans-R" panose="00020600040101010101" charset="-122"/>
              <a:ea typeface="OPPOSans-R" panose="00020600040101010101" charset="-122"/>
            </a:endParaRPr>
          </a:p>
        </p:txBody>
      </p:sp>
      <p:sp>
        <p:nvSpPr>
          <p:cNvPr id="6010" name="Object 6010"/>
          <p:cNvSpPr txBox="1"/>
          <p:nvPr/>
        </p:nvSpPr>
        <p:spPr>
          <a:xfrm>
            <a:off x="1676400" y="732789"/>
            <a:ext cx="4766250" cy="1194740"/>
          </a:xfrm>
          <a:prstGeom prst="rect">
            <a:avLst/>
          </a:prstGeom>
        </p:spPr>
        <p:txBody>
          <a:bodyPr vert="horz" lIns="0" tIns="0" rIns="0" bIns="0" rtlCol="0" anchor="t" anchorCtr="0">
            <a:noAutofit/>
          </a:bodyPr>
          <a:lstStyle/>
          <a:p>
            <a:pPr algn="l">
              <a:lnSpc>
                <a:spcPct val="111000"/>
              </a:lnSpc>
            </a:pPr>
            <a:r>
              <a:rPr lang="zh-CN" sz="3600" b="1" i="0" spc="360" dirty="0">
                <a:solidFill>
                  <a:srgbClr val="313131"/>
                </a:solidFill>
                <a:latin typeface="Microsoft YaHei UI" panose="020B0503020204020204" pitchFamily="34" charset="-122"/>
                <a:ea typeface="Microsoft YaHei UI" panose="020B0503020204020204" pitchFamily="34" charset="-122"/>
              </a:rPr>
              <a:t>1.1  </a:t>
            </a:r>
            <a:endParaRPr lang="zh-CN" altLang="en-US" sz="3600" b="1">
              <a:latin typeface="Microsoft YaHei UI" panose="020B0503020204020204" pitchFamily="34" charset="-122"/>
              <a:ea typeface="Microsoft YaHei UI" panose="020B0503020204020204" pitchFamily="34" charset="-122"/>
            </a:endParaRPr>
          </a:p>
          <a:p>
            <a:pPr algn="l">
              <a:lnSpc>
                <a:spcPct val="111000"/>
              </a:lnSpc>
            </a:pPr>
            <a:r>
              <a:rPr lang="zh-CN" sz="3600" b="1" i="0" spc="360" dirty="0">
                <a:solidFill>
                  <a:srgbClr val="313131"/>
                </a:solidFill>
                <a:latin typeface="Microsoft YaHei UI" panose="020B0503020204020204" pitchFamily="34" charset="-122"/>
                <a:ea typeface="Microsoft YaHei UI" panose="020B0503020204020204" pitchFamily="34" charset="-122"/>
              </a:rPr>
              <a:t>研究背景</a:t>
            </a:r>
            <a:endParaRPr lang="zh-CN" altLang="en-US" b="1">
              <a:latin typeface="Microsoft YaHei UI" panose="020B0503020204020204" pitchFamily="34" charset="-122"/>
              <a:ea typeface="Microsoft YaHei UI" panose="020B0503020204020204" pitchFamily="34" charset="-122"/>
            </a:endParaRPr>
          </a:p>
        </p:txBody>
      </p:sp>
      <p:pic>
        <p:nvPicPr>
          <p:cNvPr id="96011" name="image 6011"/>
          <p:cNvPicPr>
            <a:picLocks noChangeAspect="1"/>
          </p:cNvPicPr>
          <p:nvPr/>
        </p:nvPicPr>
        <p:blipFill>
          <a:blip r:embed="rId2"/>
          <a:srcRect/>
          <a:stretch>
            <a:fillRect/>
          </a:stretch>
        </p:blipFill>
        <p:spPr>
          <a:xfrm>
            <a:off x="0" y="698500"/>
            <a:ext cx="1308100" cy="1143000"/>
          </a:xfrm>
          <a:prstGeom prst="rect">
            <a:avLst/>
          </a:prstGeom>
        </p:spPr>
      </p:pic>
      <p:sp>
        <p:nvSpPr>
          <p:cNvPr id="17" name="文本框 16">
            <a:extLst>
              <a:ext uri="{FF2B5EF4-FFF2-40B4-BE49-F238E27FC236}">
                <a16:creationId xmlns:a16="http://schemas.microsoft.com/office/drawing/2014/main" id="{94071E4C-5293-3FFA-4F2C-89D08D127732}"/>
              </a:ext>
            </a:extLst>
          </p:cNvPr>
          <p:cNvSpPr txBox="1"/>
          <p:nvPr/>
        </p:nvSpPr>
        <p:spPr>
          <a:xfrm>
            <a:off x="1393270" y="3940809"/>
            <a:ext cx="7796046" cy="5810437"/>
          </a:xfrm>
          <a:prstGeom prst="rect">
            <a:avLst/>
          </a:prstGeom>
          <a:noFill/>
        </p:spPr>
        <p:txBody>
          <a:bodyPr wrap="square" rtlCol="0">
            <a:spAutoFit/>
          </a:bodyPr>
          <a:lstStyle/>
          <a:p>
            <a:pPr indent="720000">
              <a:lnSpc>
                <a:spcPct val="150000"/>
              </a:lnSpc>
            </a:pPr>
            <a:r>
              <a:rPr lang="en-US" altLang="zh-CN" sz="3600">
                <a:latin typeface="微软雅黑" panose="020B0503020204020204" pitchFamily="34" charset="-122"/>
                <a:ea typeface="微软雅黑" panose="020B0503020204020204" pitchFamily="34" charset="-122"/>
              </a:rPr>
              <a:t>2020</a:t>
            </a:r>
            <a:r>
              <a:rPr lang="zh-CN" altLang="en-US" sz="3600">
                <a:latin typeface="微软雅黑" panose="020B0503020204020204" pitchFamily="34" charset="-122"/>
                <a:ea typeface="微软雅黑" panose="020B0503020204020204" pitchFamily="34" charset="-122"/>
              </a:rPr>
              <a:t>年，我国城市排水管道铺设长度已达</a:t>
            </a:r>
            <a:r>
              <a:rPr lang="en-US" altLang="zh-CN" sz="3600">
                <a:solidFill>
                  <a:srgbClr val="FF0000"/>
                </a:solidFill>
                <a:latin typeface="微软雅黑" panose="020B0503020204020204" pitchFamily="34" charset="-122"/>
                <a:ea typeface="微软雅黑" panose="020B0503020204020204" pitchFamily="34" charset="-122"/>
              </a:rPr>
              <a:t>80.3</a:t>
            </a:r>
            <a:r>
              <a:rPr lang="zh-CN" altLang="en-US" sz="3600">
                <a:solidFill>
                  <a:srgbClr val="FF0000"/>
                </a:solidFill>
                <a:latin typeface="微软雅黑" panose="020B0503020204020204" pitchFamily="34" charset="-122"/>
                <a:ea typeface="微软雅黑" panose="020B0503020204020204" pitchFamily="34" charset="-122"/>
              </a:rPr>
              <a:t>万公里</a:t>
            </a:r>
            <a:r>
              <a:rPr lang="zh-CN" altLang="en-US" sz="3600">
                <a:latin typeface="微软雅黑" panose="020B0503020204020204" pitchFamily="34" charset="-122"/>
                <a:ea typeface="微软雅黑" panose="020B0503020204020204" pitchFamily="34" charset="-122"/>
              </a:rPr>
              <a:t>。在铺设新管道的同时，已有管道的损坏也成为了影响城市发展和生活安全的重要问题。以至于由排水系统故障引发的</a:t>
            </a:r>
            <a:r>
              <a:rPr lang="zh-CN" altLang="en-US" sz="3600">
                <a:solidFill>
                  <a:srgbClr val="FF0000"/>
                </a:solidFill>
                <a:latin typeface="微软雅黑" panose="020B0503020204020204" pitchFamily="34" charset="-122"/>
                <a:ea typeface="微软雅黑" panose="020B0503020204020204" pitchFamily="34" charset="-122"/>
              </a:rPr>
              <a:t>路面坍塌</a:t>
            </a:r>
            <a:r>
              <a:rPr lang="zh-CN" altLang="en-US" sz="3600">
                <a:latin typeface="微软雅黑" panose="020B0503020204020204" pitchFamily="34" charset="-122"/>
                <a:ea typeface="微软雅黑" panose="020B0503020204020204" pitchFamily="34" charset="-122"/>
              </a:rPr>
              <a:t>、</a:t>
            </a:r>
            <a:r>
              <a:rPr lang="zh-CN" altLang="en-US" sz="3600">
                <a:solidFill>
                  <a:srgbClr val="FF0000"/>
                </a:solidFill>
                <a:latin typeface="微软雅黑" panose="020B0503020204020204" pitchFamily="34" charset="-122"/>
                <a:ea typeface="微软雅黑" panose="020B0503020204020204" pitchFamily="34" charset="-122"/>
              </a:rPr>
              <a:t>污水管道外溢</a:t>
            </a:r>
            <a:r>
              <a:rPr lang="zh-CN" altLang="en-US" sz="3600">
                <a:latin typeface="微软雅黑" panose="020B0503020204020204" pitchFamily="34" charset="-122"/>
                <a:ea typeface="微软雅黑" panose="020B0503020204020204" pitchFamily="34" charset="-122"/>
              </a:rPr>
              <a:t>、</a:t>
            </a:r>
            <a:r>
              <a:rPr lang="zh-CN" altLang="en-US" sz="3600">
                <a:solidFill>
                  <a:srgbClr val="FF0000"/>
                </a:solidFill>
                <a:latin typeface="微软雅黑" panose="020B0503020204020204" pitchFamily="34" charset="-122"/>
                <a:ea typeface="微软雅黑" panose="020B0503020204020204" pitchFamily="34" charset="-122"/>
              </a:rPr>
              <a:t>城市内涝</a:t>
            </a:r>
            <a:r>
              <a:rPr lang="zh-CN" altLang="en-US" sz="3600">
                <a:latin typeface="微软雅黑" panose="020B0503020204020204" pitchFamily="34" charset="-122"/>
                <a:ea typeface="微软雅黑" panose="020B0503020204020204" pitchFamily="34" charset="-122"/>
              </a:rPr>
              <a:t>等灾害频频发生。</a:t>
            </a:r>
            <a:endParaRPr lang="zh-CN" altLang="en-US"/>
          </a:p>
        </p:txBody>
      </p:sp>
      <p:pic>
        <p:nvPicPr>
          <p:cNvPr id="2" name="图片 1">
            <a:extLst>
              <a:ext uri="{FF2B5EF4-FFF2-40B4-BE49-F238E27FC236}">
                <a16:creationId xmlns:a16="http://schemas.microsoft.com/office/drawing/2014/main" id="{78E2F5A4-5901-8253-97CB-D7C6CB2EBE29}"/>
              </a:ext>
            </a:extLst>
          </p:cNvPr>
          <p:cNvPicPr>
            <a:picLocks noChangeAspect="1"/>
          </p:cNvPicPr>
          <p:nvPr/>
        </p:nvPicPr>
        <p:blipFill>
          <a:blip r:embed="rId3"/>
          <a:stretch>
            <a:fillRect/>
          </a:stretch>
        </p:blipFill>
        <p:spPr>
          <a:xfrm>
            <a:off x="9725245" y="2756553"/>
            <a:ext cx="13935600" cy="8202894"/>
          </a:xfrm>
          <a:prstGeom prst="rect">
            <a:avLst/>
          </a:prstGeom>
        </p:spPr>
      </p:pic>
    </p:spTree>
    <p:extLst>
      <p:ext uri="{BB962C8B-B14F-4D97-AF65-F5344CB8AC3E}">
        <p14:creationId xmlns:p14="http://schemas.microsoft.com/office/powerpoint/2010/main" val="3651307584"/>
      </p:ext>
    </p:extLst>
  </p:cSld>
  <p:clrMapOvr>
    <a:masterClrMapping/>
  </p:clrMapOvr>
  <mc:AlternateContent xmlns:mc="http://schemas.openxmlformats.org/markup-compatibility/2006">
    <mc:Choice xmlns:p14="http://schemas.microsoft.com/office/powerpoint/2010/main" Requires="p14">
      <p:transition spd="slow" p14:dur="2000" advTm="12916"/>
    </mc:Choice>
    <mc:Fallback>
      <p:transition spd="slow" advTm="1291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10" name="Object 6010"/>
          <p:cNvSpPr txBox="1"/>
          <p:nvPr/>
        </p:nvSpPr>
        <p:spPr>
          <a:xfrm>
            <a:off x="1676400" y="732789"/>
            <a:ext cx="4766250" cy="1194740"/>
          </a:xfrm>
          <a:prstGeom prst="rect">
            <a:avLst/>
          </a:prstGeom>
        </p:spPr>
        <p:txBody>
          <a:bodyPr vert="horz" lIns="0" tIns="0" rIns="0" bIns="0" rtlCol="0" anchor="t" anchorCtr="0">
            <a:noAutofit/>
          </a:bodyPr>
          <a:lstStyle/>
          <a:p>
            <a:pPr algn="l">
              <a:lnSpc>
                <a:spcPct val="111000"/>
              </a:lnSpc>
            </a:pPr>
            <a:r>
              <a:rPr lang="zh-CN" sz="3600" b="1" i="0" spc="360" dirty="0">
                <a:solidFill>
                  <a:srgbClr val="313131"/>
                </a:solidFill>
                <a:latin typeface="Microsoft YaHei UI" panose="020B0503020204020204" pitchFamily="34" charset="-122"/>
                <a:ea typeface="Microsoft YaHei UI" panose="020B0503020204020204" pitchFamily="34" charset="-122"/>
              </a:rPr>
              <a:t>1.1  </a:t>
            </a:r>
            <a:endParaRPr lang="zh-CN" altLang="en-US" sz="3600" b="1">
              <a:latin typeface="Microsoft YaHei UI" panose="020B0503020204020204" pitchFamily="34" charset="-122"/>
              <a:ea typeface="Microsoft YaHei UI" panose="020B0503020204020204" pitchFamily="34" charset="-122"/>
            </a:endParaRPr>
          </a:p>
          <a:p>
            <a:pPr algn="l">
              <a:lnSpc>
                <a:spcPct val="111000"/>
              </a:lnSpc>
            </a:pPr>
            <a:r>
              <a:rPr lang="zh-CN" sz="3600" b="1" i="0" spc="360" dirty="0">
                <a:solidFill>
                  <a:srgbClr val="313131"/>
                </a:solidFill>
                <a:latin typeface="Microsoft YaHei UI" panose="020B0503020204020204" pitchFamily="34" charset="-122"/>
                <a:ea typeface="Microsoft YaHei UI" panose="020B0503020204020204" pitchFamily="34" charset="-122"/>
              </a:rPr>
              <a:t>研究背景</a:t>
            </a:r>
            <a:endParaRPr lang="zh-CN" altLang="en-US" b="1">
              <a:latin typeface="Microsoft YaHei UI" panose="020B0503020204020204" pitchFamily="34" charset="-122"/>
              <a:ea typeface="Microsoft YaHei UI" panose="020B0503020204020204" pitchFamily="34" charset="-122"/>
            </a:endParaRPr>
          </a:p>
        </p:txBody>
      </p:sp>
      <p:pic>
        <p:nvPicPr>
          <p:cNvPr id="96011" name="image 6011"/>
          <p:cNvPicPr>
            <a:picLocks noChangeAspect="1"/>
          </p:cNvPicPr>
          <p:nvPr/>
        </p:nvPicPr>
        <p:blipFill>
          <a:blip r:embed="rId2"/>
          <a:srcRect/>
          <a:stretch>
            <a:fillRect/>
          </a:stretch>
        </p:blipFill>
        <p:spPr>
          <a:xfrm>
            <a:off x="0" y="698500"/>
            <a:ext cx="1308100" cy="1143000"/>
          </a:xfrm>
          <a:prstGeom prst="rect">
            <a:avLst/>
          </a:prstGeom>
        </p:spPr>
      </p:pic>
      <p:pic>
        <p:nvPicPr>
          <p:cNvPr id="3" name="图片 2">
            <a:extLst>
              <a:ext uri="{FF2B5EF4-FFF2-40B4-BE49-F238E27FC236}">
                <a16:creationId xmlns:a16="http://schemas.microsoft.com/office/drawing/2014/main" id="{486F4D11-118B-81F2-4578-270A0ED97451}"/>
              </a:ext>
            </a:extLst>
          </p:cNvPr>
          <p:cNvPicPr>
            <a:picLocks noChangeAspect="1"/>
          </p:cNvPicPr>
          <p:nvPr/>
        </p:nvPicPr>
        <p:blipFill>
          <a:blip r:embed="rId3"/>
          <a:stretch>
            <a:fillRect/>
          </a:stretch>
        </p:blipFill>
        <p:spPr>
          <a:xfrm>
            <a:off x="3820178" y="6716819"/>
            <a:ext cx="14932986" cy="6266392"/>
          </a:xfrm>
          <a:prstGeom prst="rect">
            <a:avLst/>
          </a:prstGeom>
        </p:spPr>
      </p:pic>
      <p:sp>
        <p:nvSpPr>
          <p:cNvPr id="9" name="文本框 8">
            <a:extLst>
              <a:ext uri="{FF2B5EF4-FFF2-40B4-BE49-F238E27FC236}">
                <a16:creationId xmlns:a16="http://schemas.microsoft.com/office/drawing/2014/main" id="{166F0D65-F05C-44FA-34BC-CE93F4A7C2F0}"/>
              </a:ext>
            </a:extLst>
          </p:cNvPr>
          <p:cNvSpPr txBox="1"/>
          <p:nvPr/>
        </p:nvSpPr>
        <p:spPr>
          <a:xfrm>
            <a:off x="4770431" y="2215910"/>
            <a:ext cx="13438880" cy="4979440"/>
          </a:xfrm>
          <a:prstGeom prst="rect">
            <a:avLst/>
          </a:prstGeom>
          <a:noFill/>
        </p:spPr>
        <p:txBody>
          <a:bodyPr wrap="square" rtlCol="0">
            <a:spAutoFit/>
          </a:bodyPr>
          <a:lstStyle/>
          <a:p>
            <a:pPr indent="720000">
              <a:lnSpc>
                <a:spcPct val="150000"/>
              </a:lnSpc>
            </a:pPr>
            <a:r>
              <a:rPr lang="zh-CN" altLang="en-US" sz="3600">
                <a:latin typeface="微软雅黑" panose="020B0503020204020204" pitchFamily="34" charset="-122"/>
                <a:ea typeface="微软雅黑" panose="020B0503020204020204" pitchFamily="34" charset="-122"/>
              </a:rPr>
              <a:t>为了保证人们的正常生活，市政工程通常采用非开挖的方法对管道进行修复。目前国内外常用的非开挖修复技术包括</a:t>
            </a:r>
            <a:r>
              <a:rPr lang="zh-CN" altLang="en-US" sz="3600">
                <a:solidFill>
                  <a:srgbClr val="FF0000"/>
                </a:solidFill>
                <a:latin typeface="微软雅黑" panose="020B0503020204020204" pitchFamily="34" charset="-122"/>
                <a:ea typeface="微软雅黑" panose="020B0503020204020204" pitchFamily="34" charset="-122"/>
              </a:rPr>
              <a:t>穿插法</a:t>
            </a:r>
            <a:r>
              <a:rPr lang="zh-CN" altLang="en-US" sz="3600">
                <a:latin typeface="微软雅黑" panose="020B0503020204020204" pitchFamily="34" charset="-122"/>
                <a:ea typeface="微软雅黑" panose="020B0503020204020204" pitchFamily="34" charset="-122"/>
              </a:rPr>
              <a:t>、</a:t>
            </a:r>
            <a:r>
              <a:rPr lang="zh-CN" altLang="en-US" sz="3600">
                <a:solidFill>
                  <a:srgbClr val="FF0000"/>
                </a:solidFill>
                <a:latin typeface="微软雅黑" panose="020B0503020204020204" pitchFamily="34" charset="-122"/>
                <a:ea typeface="微软雅黑" panose="020B0503020204020204" pitchFamily="34" charset="-122"/>
              </a:rPr>
              <a:t>缩颈法</a:t>
            </a:r>
            <a:r>
              <a:rPr lang="zh-CN" altLang="en-US" sz="3600">
                <a:latin typeface="微软雅黑" panose="020B0503020204020204" pitchFamily="34" charset="-122"/>
                <a:ea typeface="微软雅黑" panose="020B0503020204020204" pitchFamily="34" charset="-122"/>
              </a:rPr>
              <a:t>、</a:t>
            </a:r>
            <a:r>
              <a:rPr lang="zh-CN" altLang="en-US" sz="3600">
                <a:solidFill>
                  <a:srgbClr val="FF0000"/>
                </a:solidFill>
                <a:latin typeface="微软雅黑" panose="020B0503020204020204" pitchFamily="34" charset="-122"/>
                <a:ea typeface="微软雅黑" panose="020B0503020204020204" pitchFamily="34" charset="-122"/>
              </a:rPr>
              <a:t>软衬法</a:t>
            </a:r>
            <a:r>
              <a:rPr lang="zh-CN" altLang="en-US" sz="3600">
                <a:latin typeface="微软雅黑" panose="020B0503020204020204" pitchFamily="34" charset="-122"/>
                <a:ea typeface="微软雅黑" panose="020B0503020204020204" pitchFamily="34" charset="-122"/>
              </a:rPr>
              <a:t>、</a:t>
            </a:r>
            <a:r>
              <a:rPr lang="zh-CN" altLang="en-US" sz="3600">
                <a:solidFill>
                  <a:srgbClr val="FF0000"/>
                </a:solidFill>
                <a:latin typeface="微软雅黑" panose="020B0503020204020204" pitchFamily="34" charset="-122"/>
                <a:ea typeface="微软雅黑" panose="020B0503020204020204" pitchFamily="34" charset="-122"/>
              </a:rPr>
              <a:t>喷涂法</a:t>
            </a:r>
            <a:r>
              <a:rPr lang="zh-CN" altLang="en-US" sz="3600">
                <a:latin typeface="微软雅黑" panose="020B0503020204020204" pitchFamily="34" charset="-122"/>
                <a:ea typeface="微软雅黑" panose="020B0503020204020204" pitchFamily="34" charset="-122"/>
              </a:rPr>
              <a:t>、</a:t>
            </a:r>
            <a:r>
              <a:rPr lang="zh-CN" altLang="en-US" sz="3600">
                <a:solidFill>
                  <a:srgbClr val="FF0000"/>
                </a:solidFill>
                <a:latin typeface="微软雅黑" panose="020B0503020204020204" pitchFamily="34" charset="-122"/>
                <a:ea typeface="微软雅黑" panose="020B0503020204020204" pitchFamily="34" charset="-122"/>
              </a:rPr>
              <a:t>灌浆法</a:t>
            </a:r>
            <a:r>
              <a:rPr lang="zh-CN" altLang="en-US" sz="3600">
                <a:latin typeface="微软雅黑" panose="020B0503020204020204" pitchFamily="34" charset="-122"/>
                <a:ea typeface="微软雅黑" panose="020B0503020204020204" pitchFamily="34" charset="-122"/>
              </a:rPr>
              <a:t>等。喷涂法是指在管道内壁喷涂一定厚度的材料，凝固后形成内衬，从而修复旧管道的方法。该方法施工速度快，过流断面损失小，适用范围广，近些年来得到了广泛应用。</a:t>
            </a:r>
            <a:endParaRPr lang="zh-CN" altLang="en-US"/>
          </a:p>
        </p:txBody>
      </p:sp>
    </p:spTree>
    <p:extLst>
      <p:ext uri="{BB962C8B-B14F-4D97-AF65-F5344CB8AC3E}">
        <p14:creationId xmlns:p14="http://schemas.microsoft.com/office/powerpoint/2010/main" val="3873258167"/>
      </p:ext>
    </p:extLst>
  </p:cSld>
  <p:clrMapOvr>
    <a:masterClrMapping/>
  </p:clrMapOvr>
  <mc:AlternateContent xmlns:mc="http://schemas.openxmlformats.org/markup-compatibility/2006">
    <mc:Choice xmlns:p14="http://schemas.microsoft.com/office/powerpoint/2010/main" Requires="p14">
      <p:transition spd="slow" p14:dur="2000" advTm="13062"/>
    </mc:Choice>
    <mc:Fallback>
      <p:transition spd="slow" advTm="13062"/>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10" name="Object 6010"/>
          <p:cNvSpPr txBox="1"/>
          <p:nvPr/>
        </p:nvSpPr>
        <p:spPr>
          <a:xfrm>
            <a:off x="1676400" y="732789"/>
            <a:ext cx="4766250" cy="1194740"/>
          </a:xfrm>
          <a:prstGeom prst="rect">
            <a:avLst/>
          </a:prstGeom>
        </p:spPr>
        <p:txBody>
          <a:bodyPr vert="horz" lIns="0" tIns="0" rIns="0" bIns="0" rtlCol="0" anchor="t" anchorCtr="0">
            <a:noAutofit/>
          </a:bodyPr>
          <a:lstStyle/>
          <a:p>
            <a:pPr algn="l">
              <a:lnSpc>
                <a:spcPct val="111000"/>
              </a:lnSpc>
            </a:pPr>
            <a:r>
              <a:rPr lang="zh-CN" sz="3600" b="1" i="0" spc="360" dirty="0">
                <a:solidFill>
                  <a:srgbClr val="313131"/>
                </a:solidFill>
                <a:latin typeface="Microsoft YaHei UI" panose="020B0503020204020204" pitchFamily="34" charset="-122"/>
                <a:ea typeface="Microsoft YaHei UI" panose="020B0503020204020204" pitchFamily="34" charset="-122"/>
              </a:rPr>
              <a:t>1.1  </a:t>
            </a:r>
            <a:endParaRPr lang="zh-CN" altLang="en-US" sz="3600" b="1">
              <a:latin typeface="Microsoft YaHei UI" panose="020B0503020204020204" pitchFamily="34" charset="-122"/>
              <a:ea typeface="Microsoft YaHei UI" panose="020B0503020204020204" pitchFamily="34" charset="-122"/>
            </a:endParaRPr>
          </a:p>
          <a:p>
            <a:pPr algn="l">
              <a:lnSpc>
                <a:spcPct val="111000"/>
              </a:lnSpc>
            </a:pPr>
            <a:r>
              <a:rPr lang="zh-CN" sz="3600" b="1" i="0" spc="360" dirty="0">
                <a:solidFill>
                  <a:srgbClr val="313131"/>
                </a:solidFill>
                <a:latin typeface="Microsoft YaHei UI" panose="020B0503020204020204" pitchFamily="34" charset="-122"/>
                <a:ea typeface="Microsoft YaHei UI" panose="020B0503020204020204" pitchFamily="34" charset="-122"/>
              </a:rPr>
              <a:t>研究背景</a:t>
            </a:r>
            <a:endParaRPr lang="zh-CN" altLang="en-US" b="1">
              <a:latin typeface="Microsoft YaHei UI" panose="020B0503020204020204" pitchFamily="34" charset="-122"/>
              <a:ea typeface="Microsoft YaHei UI" panose="020B0503020204020204" pitchFamily="34" charset="-122"/>
            </a:endParaRPr>
          </a:p>
        </p:txBody>
      </p:sp>
      <p:pic>
        <p:nvPicPr>
          <p:cNvPr id="96011" name="image 6011"/>
          <p:cNvPicPr>
            <a:picLocks noChangeAspect="1"/>
          </p:cNvPicPr>
          <p:nvPr/>
        </p:nvPicPr>
        <p:blipFill>
          <a:blip r:embed="rId2"/>
          <a:srcRect/>
          <a:stretch>
            <a:fillRect/>
          </a:stretch>
        </p:blipFill>
        <p:spPr>
          <a:xfrm>
            <a:off x="0" y="698500"/>
            <a:ext cx="1308100" cy="1143000"/>
          </a:xfrm>
          <a:prstGeom prst="rect">
            <a:avLst/>
          </a:prstGeom>
        </p:spPr>
      </p:pic>
      <p:sp>
        <p:nvSpPr>
          <p:cNvPr id="9" name="文本框 8">
            <a:extLst>
              <a:ext uri="{FF2B5EF4-FFF2-40B4-BE49-F238E27FC236}">
                <a16:creationId xmlns:a16="http://schemas.microsoft.com/office/drawing/2014/main" id="{166F0D65-F05C-44FA-34BC-CE93F4A7C2F0}"/>
              </a:ext>
            </a:extLst>
          </p:cNvPr>
          <p:cNvSpPr txBox="1"/>
          <p:nvPr/>
        </p:nvSpPr>
        <p:spPr>
          <a:xfrm>
            <a:off x="1308100" y="3952780"/>
            <a:ext cx="7579359" cy="5810437"/>
          </a:xfrm>
          <a:prstGeom prst="rect">
            <a:avLst/>
          </a:prstGeom>
          <a:noFill/>
        </p:spPr>
        <p:txBody>
          <a:bodyPr wrap="square" rtlCol="0">
            <a:spAutoFit/>
          </a:bodyPr>
          <a:lstStyle/>
          <a:p>
            <a:pPr indent="720000">
              <a:lnSpc>
                <a:spcPct val="150000"/>
              </a:lnSpc>
            </a:pPr>
            <a:r>
              <a:rPr lang="zh-CN" altLang="en-US" sz="3600">
                <a:latin typeface="微软雅黑" panose="020B0503020204020204" pitchFamily="34" charset="-122"/>
                <a:ea typeface="微软雅黑" panose="020B0503020204020204" pitchFamily="34" charset="-122"/>
              </a:rPr>
              <a:t>但是在喷涂管道的强度计算上，国内外还没有完善的理论支撑。管道喷涂修复基本靠施工经验决定，缺乏系统的计算理论与设计方法。为了解决以上问题，本文以国内外现有的修复计算理论为基础，对管道喷涂修复后的承载性能进行研究。</a:t>
            </a:r>
            <a:endParaRPr lang="zh-CN" altLang="en-US"/>
          </a:p>
        </p:txBody>
      </p:sp>
      <p:pic>
        <p:nvPicPr>
          <p:cNvPr id="4" name="图片 3">
            <a:extLst>
              <a:ext uri="{FF2B5EF4-FFF2-40B4-BE49-F238E27FC236}">
                <a16:creationId xmlns:a16="http://schemas.microsoft.com/office/drawing/2014/main" id="{13EB222F-F03D-8346-E238-6ED713946A30}"/>
              </a:ext>
            </a:extLst>
          </p:cNvPr>
          <p:cNvPicPr>
            <a:picLocks noChangeAspect="1"/>
          </p:cNvPicPr>
          <p:nvPr/>
        </p:nvPicPr>
        <p:blipFill>
          <a:blip r:embed="rId3"/>
          <a:stretch>
            <a:fillRect/>
          </a:stretch>
        </p:blipFill>
        <p:spPr>
          <a:xfrm>
            <a:off x="9135071" y="2738008"/>
            <a:ext cx="14630881" cy="8239983"/>
          </a:xfrm>
          <a:prstGeom prst="rect">
            <a:avLst/>
          </a:prstGeom>
        </p:spPr>
      </p:pic>
    </p:spTree>
    <p:extLst>
      <p:ext uri="{BB962C8B-B14F-4D97-AF65-F5344CB8AC3E}">
        <p14:creationId xmlns:p14="http://schemas.microsoft.com/office/powerpoint/2010/main" val="2028342142"/>
      </p:ext>
    </p:extLst>
  </p:cSld>
  <p:clrMapOvr>
    <a:masterClrMapping/>
  </p:clrMapOvr>
  <mc:AlternateContent xmlns:mc="http://schemas.openxmlformats.org/markup-compatibility/2006">
    <mc:Choice xmlns:p14="http://schemas.microsoft.com/office/powerpoint/2010/main" Requires="p14">
      <p:transition spd="slow" p14:dur="2000" advTm="19579"/>
    </mc:Choice>
    <mc:Fallback>
      <p:transition spd="slow" advTm="19579"/>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1" name="Object 801"/>
          <p:cNvSpPr txBox="1"/>
          <p:nvPr/>
        </p:nvSpPr>
        <p:spPr>
          <a:xfrm>
            <a:off x="16725900" y="8016875"/>
            <a:ext cx="6240610" cy="1487070"/>
          </a:xfrm>
          <a:prstGeom prst="rect">
            <a:avLst/>
          </a:prstGeom>
        </p:spPr>
        <p:txBody>
          <a:bodyPr vert="horz" lIns="0" tIns="0" rIns="0" bIns="0" rtlCol="0" anchor="t" anchorCtr="0">
            <a:noAutofit/>
          </a:bodyPr>
          <a:lstStyle/>
          <a:p>
            <a:pPr indent="720000">
              <a:lnSpc>
                <a:spcPct val="150000"/>
              </a:lnSpc>
            </a:pPr>
            <a:r>
              <a:rPr lang="zh-CN" altLang="en-US" sz="3000">
                <a:solidFill>
                  <a:srgbClr val="7D7D7D"/>
                </a:solidFill>
                <a:latin typeface="微软雅黑" panose="020B0503020204020204" pitchFamily="34" charset="-122"/>
                <a:ea typeface="微软雅黑" panose="020B0503020204020204" pitchFamily="34" charset="-122"/>
              </a:rPr>
              <a:t>通过合理的设计计算，使管道在满足承载力要求的同时，尽可能的减少材料的使用，降低生产成本。</a:t>
            </a:r>
            <a:endParaRPr lang="zh-CN" altLang="en-US" sz="3000" dirty="0">
              <a:solidFill>
                <a:srgbClr val="7D7D7D"/>
              </a:solidFill>
              <a:latin typeface="微软雅黑" panose="020B0503020204020204" pitchFamily="34" charset="-122"/>
              <a:ea typeface="微软雅黑" panose="020B0503020204020204" pitchFamily="34" charset="-122"/>
            </a:endParaRPr>
          </a:p>
        </p:txBody>
      </p:sp>
      <p:sp>
        <p:nvSpPr>
          <p:cNvPr id="802" name="Object 802"/>
          <p:cNvSpPr txBox="1"/>
          <p:nvPr/>
        </p:nvSpPr>
        <p:spPr>
          <a:xfrm>
            <a:off x="16922750" y="6096000"/>
            <a:ext cx="5846600" cy="610080"/>
          </a:xfrm>
          <a:prstGeom prst="rect">
            <a:avLst/>
          </a:prstGeom>
        </p:spPr>
        <p:txBody>
          <a:bodyPr vert="horz" lIns="0" tIns="0" rIns="0" bIns="0" rtlCol="0" anchor="t" anchorCtr="0">
            <a:noAutofit/>
          </a:bodyPr>
          <a:lstStyle/>
          <a:p>
            <a:pPr algn="ctr">
              <a:lnSpc>
                <a:spcPct val="100000"/>
              </a:lnSpc>
            </a:pPr>
            <a:r>
              <a:rPr lang="zh-CN" altLang="en-US" sz="4000" b="1" i="0" spc="400" dirty="0">
                <a:solidFill>
                  <a:srgbClr val="313131"/>
                </a:solidFill>
                <a:latin typeface="Microsoft YaHei UI" panose="020B0503020204020204" pitchFamily="34" charset="-122"/>
                <a:ea typeface="Microsoft YaHei UI" panose="020B0503020204020204" pitchFamily="34" charset="-122"/>
              </a:rPr>
              <a:t>社会效益</a:t>
            </a:r>
            <a:endParaRPr lang="zh-CN" altLang="en-US" dirty="0">
              <a:latin typeface="Microsoft YaHei UI" panose="020B0503020204020204" pitchFamily="34" charset="-122"/>
              <a:ea typeface="Microsoft YaHei UI" panose="020B0503020204020204" pitchFamily="34" charset="-122"/>
            </a:endParaRPr>
          </a:p>
        </p:txBody>
      </p:sp>
      <p:sp>
        <p:nvSpPr>
          <p:cNvPr id="803" name="Object 803"/>
          <p:cNvSpPr txBox="1"/>
          <p:nvPr/>
        </p:nvSpPr>
        <p:spPr>
          <a:xfrm>
            <a:off x="8909050" y="8016875"/>
            <a:ext cx="6908800" cy="1487070"/>
          </a:xfrm>
          <a:prstGeom prst="rect">
            <a:avLst/>
          </a:prstGeom>
        </p:spPr>
        <p:txBody>
          <a:bodyPr vert="horz" lIns="0" tIns="0" rIns="0" bIns="0" rtlCol="0" anchor="t" anchorCtr="0">
            <a:noAutofit/>
          </a:bodyPr>
          <a:lstStyle/>
          <a:p>
            <a:pPr indent="720000">
              <a:lnSpc>
                <a:spcPct val="150000"/>
              </a:lnSpc>
            </a:pPr>
            <a:r>
              <a:rPr lang="zh-CN" altLang="en-US" sz="3000">
                <a:solidFill>
                  <a:srgbClr val="7D7D7D"/>
                </a:solidFill>
                <a:latin typeface="微软雅黑" panose="020B0503020204020204" pitchFamily="34" charset="-122"/>
                <a:ea typeface="微软雅黑" panose="020B0503020204020204" pitchFamily="34" charset="-122"/>
              </a:rPr>
              <a:t>本文的研究成果可以为喷涂修复管道提供设计依据，对现场施工具有指导意义。确保修复后的管道可以安全稳定的运行</a:t>
            </a:r>
            <a:r>
              <a:rPr lang="zh-CN" altLang="en-US" sz="3000">
                <a:solidFill>
                  <a:srgbClr val="7D7D7D"/>
                </a:solidFill>
                <a:latin typeface="Microsoft YaHei UI" panose="020B0503020204020204" pitchFamily="34" charset="-122"/>
                <a:ea typeface="Microsoft YaHei UI" panose="020B0503020204020204" pitchFamily="34" charset="-122"/>
              </a:rPr>
              <a:t>。</a:t>
            </a:r>
            <a:endParaRPr lang="zh-CN" altLang="en-US" dirty="0">
              <a:latin typeface="Microsoft YaHei UI" panose="020B0503020204020204" pitchFamily="34" charset="-122"/>
              <a:ea typeface="Microsoft YaHei UI" panose="020B0503020204020204" pitchFamily="34" charset="-122"/>
            </a:endParaRPr>
          </a:p>
        </p:txBody>
      </p:sp>
      <p:sp>
        <p:nvSpPr>
          <p:cNvPr id="804" name="Object 804"/>
          <p:cNvSpPr txBox="1"/>
          <p:nvPr/>
        </p:nvSpPr>
        <p:spPr>
          <a:xfrm>
            <a:off x="9080500" y="6096000"/>
            <a:ext cx="6304160" cy="610080"/>
          </a:xfrm>
          <a:prstGeom prst="rect">
            <a:avLst/>
          </a:prstGeom>
        </p:spPr>
        <p:txBody>
          <a:bodyPr vert="horz" lIns="0" tIns="0" rIns="0" bIns="0" rtlCol="0" anchor="t" anchorCtr="0">
            <a:noAutofit/>
          </a:bodyPr>
          <a:lstStyle/>
          <a:p>
            <a:pPr algn="ctr">
              <a:lnSpc>
                <a:spcPct val="100000"/>
              </a:lnSpc>
            </a:pPr>
            <a:r>
              <a:rPr lang="zh-CN" altLang="en-US" sz="4000" b="1" spc="400">
                <a:solidFill>
                  <a:srgbClr val="313131"/>
                </a:solidFill>
                <a:latin typeface="Microsoft YaHei UI" panose="020B0503020204020204" pitchFamily="34" charset="-122"/>
                <a:ea typeface="Microsoft YaHei UI" panose="020B0503020204020204" pitchFamily="34" charset="-122"/>
              </a:rPr>
              <a:t>现实研究意义</a:t>
            </a:r>
            <a:endParaRPr lang="zh-CN" altLang="en-US" dirty="0">
              <a:latin typeface="Microsoft YaHei UI" panose="020B0503020204020204" pitchFamily="34" charset="-122"/>
              <a:ea typeface="Microsoft YaHei UI" panose="020B0503020204020204" pitchFamily="34" charset="-122"/>
            </a:endParaRPr>
          </a:p>
        </p:txBody>
      </p:sp>
      <p:sp>
        <p:nvSpPr>
          <p:cNvPr id="805" name="Object 805"/>
          <p:cNvSpPr txBox="1"/>
          <p:nvPr/>
        </p:nvSpPr>
        <p:spPr>
          <a:xfrm>
            <a:off x="1422400" y="8016874"/>
            <a:ext cx="6908800" cy="1984307"/>
          </a:xfrm>
          <a:prstGeom prst="rect">
            <a:avLst/>
          </a:prstGeom>
        </p:spPr>
        <p:txBody>
          <a:bodyPr vert="horz" lIns="0" tIns="0" rIns="0" bIns="0" rtlCol="0" anchor="t" anchorCtr="0">
            <a:noAutofit/>
          </a:bodyPr>
          <a:lstStyle/>
          <a:p>
            <a:pPr indent="720000">
              <a:lnSpc>
                <a:spcPct val="150000"/>
              </a:lnSpc>
            </a:pPr>
            <a:r>
              <a:rPr lang="zh-CN" altLang="en-US" sz="3000">
                <a:solidFill>
                  <a:srgbClr val="898989"/>
                </a:solidFill>
                <a:latin typeface="微软雅黑" panose="020B0503020204020204" pitchFamily="34" charset="-122"/>
                <a:ea typeface="微软雅黑" panose="020B0503020204020204" pitchFamily="34" charset="-122"/>
              </a:rPr>
              <a:t>本文以国内外现有的设计计算理论为基础，对管道喷涂修复后的承载性计算理论进行了研究，研究的成果对后续的研究者具有一定的借鉴作用。</a:t>
            </a:r>
            <a:endParaRPr lang="zh-CN" altLang="en-US" dirty="0">
              <a:latin typeface="微软雅黑" panose="020B0503020204020204" pitchFamily="34" charset="-122"/>
              <a:ea typeface="微软雅黑" panose="020B0503020204020204" pitchFamily="34" charset="-122"/>
            </a:endParaRPr>
          </a:p>
        </p:txBody>
      </p:sp>
      <p:sp>
        <p:nvSpPr>
          <p:cNvPr id="806" name="Object 806"/>
          <p:cNvSpPr txBox="1"/>
          <p:nvPr/>
        </p:nvSpPr>
        <p:spPr>
          <a:xfrm>
            <a:off x="1746250" y="6096000"/>
            <a:ext cx="5668660" cy="610080"/>
          </a:xfrm>
          <a:prstGeom prst="rect">
            <a:avLst/>
          </a:prstGeom>
        </p:spPr>
        <p:txBody>
          <a:bodyPr vert="horz" lIns="0" tIns="0" rIns="0" bIns="0" rtlCol="0" anchor="t" anchorCtr="0">
            <a:noAutofit/>
          </a:bodyPr>
          <a:lstStyle/>
          <a:p>
            <a:pPr algn="ctr">
              <a:lnSpc>
                <a:spcPct val="100000"/>
              </a:lnSpc>
            </a:pPr>
            <a:r>
              <a:rPr lang="zh-CN" sz="4000" b="1" i="0" spc="400">
                <a:solidFill>
                  <a:srgbClr val="313131"/>
                </a:solidFill>
                <a:latin typeface="Microsoft YaHei UI" panose="020B0503020204020204" pitchFamily="34" charset="-122"/>
                <a:ea typeface="Microsoft YaHei UI" panose="020B0503020204020204" pitchFamily="34" charset="-122"/>
              </a:rPr>
              <a:t>学术研究</a:t>
            </a:r>
            <a:r>
              <a:rPr lang="zh-CN" altLang="en-US" sz="4000" b="1" spc="400">
                <a:solidFill>
                  <a:srgbClr val="313131"/>
                </a:solidFill>
                <a:latin typeface="Microsoft YaHei UI" panose="020B0503020204020204" pitchFamily="34" charset="-122"/>
                <a:ea typeface="Microsoft YaHei UI" panose="020B0503020204020204" pitchFamily="34" charset="-122"/>
              </a:rPr>
              <a:t>意义</a:t>
            </a:r>
            <a:endParaRPr lang="zh-CN" altLang="en-US">
              <a:latin typeface="Microsoft YaHei UI" panose="020B0503020204020204" pitchFamily="34" charset="-122"/>
              <a:ea typeface="Microsoft YaHei UI" panose="020B0503020204020204" pitchFamily="34" charset="-122"/>
            </a:endParaRPr>
          </a:p>
        </p:txBody>
      </p:sp>
      <p:pic>
        <p:nvPicPr>
          <p:cNvPr id="9807" name="image 807"/>
          <p:cNvPicPr>
            <a:picLocks noChangeAspect="1"/>
          </p:cNvPicPr>
          <p:nvPr/>
        </p:nvPicPr>
        <p:blipFill>
          <a:blip r:embed="rId2"/>
          <a:srcRect/>
          <a:stretch>
            <a:fillRect/>
          </a:stretch>
        </p:blipFill>
        <p:spPr>
          <a:xfrm>
            <a:off x="4114800" y="7302500"/>
            <a:ext cx="927100" cy="101600"/>
          </a:xfrm>
          <a:prstGeom prst="rect">
            <a:avLst/>
          </a:prstGeom>
        </p:spPr>
      </p:pic>
      <p:pic>
        <p:nvPicPr>
          <p:cNvPr id="9808" name="image 808"/>
          <p:cNvPicPr>
            <a:picLocks noChangeAspect="1"/>
          </p:cNvPicPr>
          <p:nvPr/>
        </p:nvPicPr>
        <p:blipFill>
          <a:blip r:embed="rId2"/>
          <a:srcRect/>
          <a:stretch>
            <a:fillRect/>
          </a:stretch>
        </p:blipFill>
        <p:spPr>
          <a:xfrm>
            <a:off x="11766550" y="7302500"/>
            <a:ext cx="927100" cy="101600"/>
          </a:xfrm>
          <a:prstGeom prst="rect">
            <a:avLst/>
          </a:prstGeom>
        </p:spPr>
      </p:pic>
      <p:pic>
        <p:nvPicPr>
          <p:cNvPr id="9809" name="image 809"/>
          <p:cNvPicPr>
            <a:picLocks noChangeAspect="1"/>
          </p:cNvPicPr>
          <p:nvPr/>
        </p:nvPicPr>
        <p:blipFill>
          <a:blip r:embed="rId2"/>
          <a:srcRect/>
          <a:stretch>
            <a:fillRect/>
          </a:stretch>
        </p:blipFill>
        <p:spPr>
          <a:xfrm>
            <a:off x="19380200" y="7302500"/>
            <a:ext cx="927100" cy="101600"/>
          </a:xfrm>
          <a:prstGeom prst="rect">
            <a:avLst/>
          </a:prstGeom>
        </p:spPr>
      </p:pic>
      <p:sp>
        <p:nvSpPr>
          <p:cNvPr id="8010" name="Object 8010"/>
          <p:cNvSpPr txBox="1"/>
          <p:nvPr/>
        </p:nvSpPr>
        <p:spPr>
          <a:xfrm>
            <a:off x="1676400" y="732790"/>
            <a:ext cx="5592400" cy="1194740"/>
          </a:xfrm>
          <a:prstGeom prst="rect">
            <a:avLst/>
          </a:prstGeom>
        </p:spPr>
        <p:txBody>
          <a:bodyPr vert="horz" lIns="0" tIns="0" rIns="0" bIns="0" rtlCol="0" anchor="t" anchorCtr="0">
            <a:noAutofit/>
          </a:bodyPr>
          <a:lstStyle/>
          <a:p>
            <a:pPr algn="l">
              <a:lnSpc>
                <a:spcPct val="111000"/>
              </a:lnSpc>
            </a:pPr>
            <a:r>
              <a:rPr lang="zh-CN" sz="3600" b="1" i="0" spc="360" dirty="0">
                <a:solidFill>
                  <a:srgbClr val="313131"/>
                </a:solidFill>
                <a:latin typeface="Microsoft YaHei UI" panose="020B0503020204020204" pitchFamily="34" charset="-122"/>
                <a:ea typeface="Microsoft YaHei UI" panose="020B0503020204020204" pitchFamily="34" charset="-122"/>
              </a:rPr>
              <a:t>1.</a:t>
            </a:r>
            <a:r>
              <a:rPr lang="en-US" altLang="zh-CN" sz="3600" b="1" i="0" spc="360" dirty="0">
                <a:solidFill>
                  <a:srgbClr val="313131"/>
                </a:solidFill>
                <a:latin typeface="Microsoft YaHei UI" panose="020B0503020204020204" pitchFamily="34" charset="-122"/>
                <a:ea typeface="Microsoft YaHei UI" panose="020B0503020204020204" pitchFamily="34" charset="-122"/>
              </a:rPr>
              <a:t>2</a:t>
            </a:r>
            <a:r>
              <a:rPr lang="zh-CN" sz="3600" b="1" i="0" spc="360" dirty="0">
                <a:solidFill>
                  <a:srgbClr val="313131"/>
                </a:solidFill>
                <a:latin typeface="Microsoft YaHei UI" panose="020B0503020204020204" pitchFamily="34" charset="-122"/>
                <a:ea typeface="Microsoft YaHei UI" panose="020B0503020204020204" pitchFamily="34" charset="-122"/>
              </a:rPr>
              <a:t>  </a:t>
            </a:r>
            <a:endParaRPr lang="zh-CN" altLang="en-US" sz="3600" b="1" dirty="0">
              <a:latin typeface="Microsoft YaHei UI" panose="020B0503020204020204" pitchFamily="34" charset="-122"/>
              <a:ea typeface="Microsoft YaHei UI" panose="020B0503020204020204" pitchFamily="34" charset="-122"/>
            </a:endParaRPr>
          </a:p>
          <a:p>
            <a:pPr algn="l">
              <a:lnSpc>
                <a:spcPct val="111000"/>
              </a:lnSpc>
            </a:pPr>
            <a:r>
              <a:rPr lang="zh-CN" sz="3600" b="1" i="0" spc="360" dirty="0">
                <a:solidFill>
                  <a:srgbClr val="313131"/>
                </a:solidFill>
                <a:latin typeface="Microsoft YaHei UI" panose="020B0503020204020204" pitchFamily="34" charset="-122"/>
                <a:ea typeface="Microsoft YaHei UI" panose="020B0503020204020204" pitchFamily="34" charset="-122"/>
              </a:rPr>
              <a:t>研究意义</a:t>
            </a:r>
            <a:endParaRPr lang="zh-CN" altLang="en-US" b="1" dirty="0">
              <a:latin typeface="Microsoft YaHei UI" panose="020B0503020204020204" pitchFamily="34" charset="-122"/>
              <a:ea typeface="Microsoft YaHei UI" panose="020B0503020204020204" pitchFamily="34" charset="-122"/>
            </a:endParaRPr>
          </a:p>
        </p:txBody>
      </p:sp>
      <p:pic>
        <p:nvPicPr>
          <p:cNvPr id="98011" name="image 8011"/>
          <p:cNvPicPr>
            <a:picLocks noChangeAspect="1"/>
          </p:cNvPicPr>
          <p:nvPr/>
        </p:nvPicPr>
        <p:blipFill>
          <a:blip r:embed="rId3"/>
          <a:srcRect/>
          <a:stretch>
            <a:fillRect/>
          </a:stretch>
        </p:blipFill>
        <p:spPr>
          <a:xfrm>
            <a:off x="0" y="698500"/>
            <a:ext cx="1308100" cy="1143000"/>
          </a:xfrm>
          <a:prstGeom prst="rect">
            <a:avLst/>
          </a:prstGeom>
        </p:spPr>
      </p:pic>
      <p:sp>
        <p:nvSpPr>
          <p:cNvPr id="8012" name="Object 8012"/>
          <p:cNvSpPr txBox="1"/>
          <p:nvPr/>
        </p:nvSpPr>
        <p:spPr>
          <a:xfrm>
            <a:off x="3581400" y="4714232"/>
            <a:ext cx="1995470" cy="1118480"/>
          </a:xfrm>
          <a:prstGeom prst="rect">
            <a:avLst/>
          </a:prstGeom>
        </p:spPr>
        <p:txBody>
          <a:bodyPr vert="horz" lIns="0" tIns="0" rIns="0" bIns="0" rtlCol="0" anchor="t" anchorCtr="0">
            <a:noAutofit/>
          </a:bodyPr>
          <a:lstStyle/>
          <a:p>
            <a:pPr algn="ctr">
              <a:lnSpc>
                <a:spcPct val="102000"/>
              </a:lnSpc>
            </a:pPr>
            <a:r>
              <a:rPr lang="zh-CN" sz="7200" b="0" i="0" dirty="0">
                <a:solidFill>
                  <a:srgbClr val="2984FF"/>
                </a:solidFill>
                <a:latin typeface="OPPOSans-B" panose="00020600040101010101" charset="-122"/>
                <a:ea typeface="OPPOSans-B" panose="00020600040101010101" charset="-122"/>
              </a:rPr>
              <a:t>01</a:t>
            </a:r>
            <a:endParaRPr lang="zh-CN" altLang="en-US"/>
          </a:p>
        </p:txBody>
      </p:sp>
      <p:sp>
        <p:nvSpPr>
          <p:cNvPr id="8013" name="Object 8013"/>
          <p:cNvSpPr txBox="1"/>
          <p:nvPr/>
        </p:nvSpPr>
        <p:spPr>
          <a:xfrm>
            <a:off x="11142457" y="4714232"/>
            <a:ext cx="1995470" cy="1118480"/>
          </a:xfrm>
          <a:prstGeom prst="rect">
            <a:avLst/>
          </a:prstGeom>
        </p:spPr>
        <p:txBody>
          <a:bodyPr vert="horz" lIns="0" tIns="0" rIns="0" bIns="0" rtlCol="0" anchor="t" anchorCtr="0">
            <a:noAutofit/>
          </a:bodyPr>
          <a:lstStyle/>
          <a:p>
            <a:pPr algn="ctr">
              <a:lnSpc>
                <a:spcPct val="102000"/>
              </a:lnSpc>
            </a:pPr>
            <a:r>
              <a:rPr lang="zh-CN" sz="7200" b="0" i="0" dirty="0">
                <a:solidFill>
                  <a:srgbClr val="2984FF"/>
                </a:solidFill>
                <a:latin typeface="OPPOSans-B" panose="00020600040101010101" charset="-122"/>
                <a:ea typeface="OPPOSans-B" panose="00020600040101010101" charset="-122"/>
              </a:rPr>
              <a:t>02</a:t>
            </a:r>
            <a:endParaRPr lang="zh-CN" altLang="en-US"/>
          </a:p>
        </p:txBody>
      </p:sp>
      <p:sp>
        <p:nvSpPr>
          <p:cNvPr id="8014" name="Object 8014"/>
          <p:cNvSpPr txBox="1"/>
          <p:nvPr/>
        </p:nvSpPr>
        <p:spPr>
          <a:xfrm>
            <a:off x="18700853" y="4714232"/>
            <a:ext cx="1995470" cy="1118480"/>
          </a:xfrm>
          <a:prstGeom prst="rect">
            <a:avLst/>
          </a:prstGeom>
        </p:spPr>
        <p:txBody>
          <a:bodyPr vert="horz" lIns="0" tIns="0" rIns="0" bIns="0" rtlCol="0" anchor="t" anchorCtr="0">
            <a:noAutofit/>
          </a:bodyPr>
          <a:lstStyle/>
          <a:p>
            <a:pPr algn="ctr">
              <a:lnSpc>
                <a:spcPct val="102000"/>
              </a:lnSpc>
            </a:pPr>
            <a:r>
              <a:rPr lang="zh-CN" sz="7200" b="0" i="0" dirty="0">
                <a:solidFill>
                  <a:srgbClr val="2984FF"/>
                </a:solidFill>
                <a:latin typeface="OPPOSans-B" panose="00020600040101010101" charset="-122"/>
                <a:ea typeface="OPPOSans-B" panose="00020600040101010101" charset="-122"/>
              </a:rPr>
              <a:t>03</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22157"/>
    </mc:Choice>
    <mc:Fallback>
      <p:transition spd="slow" advTm="2215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901" name="image 901"/>
          <p:cNvPicPr>
            <a:picLocks noChangeAspect="1"/>
          </p:cNvPicPr>
          <p:nvPr/>
        </p:nvPicPr>
        <p:blipFill>
          <a:blip r:embed="rId2"/>
          <a:srcRect/>
          <a:stretch/>
        </p:blipFill>
        <p:spPr>
          <a:xfrm>
            <a:off x="1028700" y="1016000"/>
            <a:ext cx="22339300" cy="11602720"/>
          </a:xfrm>
          <a:prstGeom prst="rect">
            <a:avLst/>
          </a:prstGeom>
        </p:spPr>
      </p:pic>
      <p:pic>
        <p:nvPicPr>
          <p:cNvPr id="9902" name="image 902"/>
          <p:cNvPicPr>
            <a:picLocks noChangeAspect="1"/>
          </p:cNvPicPr>
          <p:nvPr/>
        </p:nvPicPr>
        <p:blipFill>
          <a:blip r:embed="rId3"/>
          <a:srcRect/>
          <a:stretch>
            <a:fillRect/>
          </a:stretch>
        </p:blipFill>
        <p:spPr>
          <a:xfrm>
            <a:off x="2082800" y="3683000"/>
            <a:ext cx="19812000" cy="8001000"/>
          </a:xfrm>
          <a:prstGeom prst="rect">
            <a:avLst/>
          </a:prstGeom>
        </p:spPr>
      </p:pic>
      <p:sp>
        <p:nvSpPr>
          <p:cNvPr id="903" name="Object 903"/>
          <p:cNvSpPr txBox="1"/>
          <p:nvPr/>
        </p:nvSpPr>
        <p:spPr>
          <a:xfrm>
            <a:off x="3416300" y="6084570"/>
            <a:ext cx="17908390" cy="3749450"/>
          </a:xfrm>
          <a:prstGeom prst="rect">
            <a:avLst/>
          </a:prstGeom>
        </p:spPr>
        <p:txBody>
          <a:bodyPr vert="horz" lIns="0" tIns="0" rIns="0" bIns="0" rtlCol="0" anchor="t" anchorCtr="0">
            <a:noAutofit/>
          </a:bodyPr>
          <a:lstStyle/>
          <a:p>
            <a:pPr>
              <a:lnSpc>
                <a:spcPct val="178000"/>
              </a:lnSpc>
            </a:pPr>
            <a:r>
              <a:rPr lang="en-US" altLang="zh-CN" sz="2800">
                <a:solidFill>
                  <a:srgbClr val="898989"/>
                </a:solidFill>
                <a:latin typeface="微软雅黑" panose="020B0503020204020204" pitchFamily="34" charset="-122"/>
                <a:ea typeface="微软雅黑" panose="020B0503020204020204" pitchFamily="34" charset="-122"/>
              </a:rPr>
              <a:t>[1]</a:t>
            </a:r>
            <a:r>
              <a:rPr lang="zh-CN" altLang="zh-CN" sz="2800">
                <a:solidFill>
                  <a:srgbClr val="898989"/>
                </a:solidFill>
                <a:latin typeface="微软雅黑" panose="020B0503020204020204" pitchFamily="34" charset="-122"/>
                <a:ea typeface="微软雅黑" panose="020B0503020204020204" pitchFamily="34" charset="-122"/>
              </a:rPr>
              <a:t>马保松</a:t>
            </a:r>
            <a:r>
              <a:rPr lang="en-US" altLang="zh-CN" sz="2800">
                <a:solidFill>
                  <a:srgbClr val="898989"/>
                </a:solidFill>
                <a:latin typeface="微软雅黑" panose="020B0503020204020204" pitchFamily="34" charset="-122"/>
                <a:ea typeface="微软雅黑" panose="020B0503020204020204" pitchFamily="34" charset="-122"/>
              </a:rPr>
              <a:t>.</a:t>
            </a:r>
            <a:r>
              <a:rPr lang="zh-CN" altLang="zh-CN" sz="2800">
                <a:solidFill>
                  <a:srgbClr val="898989"/>
                </a:solidFill>
                <a:latin typeface="微软雅黑" panose="020B0503020204020204" pitchFamily="34" charset="-122"/>
                <a:ea typeface="微软雅黑" panose="020B0503020204020204" pitchFamily="34" charset="-122"/>
              </a:rPr>
              <a:t>非开挖工程学</a:t>
            </a:r>
            <a:r>
              <a:rPr lang="en-US" altLang="zh-CN" sz="2800">
                <a:solidFill>
                  <a:srgbClr val="898989"/>
                </a:solidFill>
                <a:latin typeface="微软雅黑" panose="020B0503020204020204" pitchFamily="34" charset="-122"/>
                <a:ea typeface="微软雅黑" panose="020B0503020204020204" pitchFamily="34" charset="-122"/>
              </a:rPr>
              <a:t>[M].</a:t>
            </a:r>
            <a:r>
              <a:rPr lang="zh-CN" altLang="zh-CN" sz="2800">
                <a:solidFill>
                  <a:srgbClr val="898989"/>
                </a:solidFill>
                <a:latin typeface="微软雅黑" panose="020B0503020204020204" pitchFamily="34" charset="-122"/>
                <a:ea typeface="微软雅黑" panose="020B0503020204020204" pitchFamily="34" charset="-122"/>
              </a:rPr>
              <a:t>北京</a:t>
            </a:r>
            <a:r>
              <a:rPr lang="en-US" altLang="zh-CN" sz="2800">
                <a:solidFill>
                  <a:srgbClr val="898989"/>
                </a:solidFill>
                <a:latin typeface="微软雅黑" panose="020B0503020204020204" pitchFamily="34" charset="-122"/>
                <a:ea typeface="微软雅黑" panose="020B0503020204020204" pitchFamily="34" charset="-122"/>
              </a:rPr>
              <a:t>:</a:t>
            </a:r>
            <a:r>
              <a:rPr lang="zh-CN" altLang="zh-CN" sz="2800">
                <a:solidFill>
                  <a:srgbClr val="898989"/>
                </a:solidFill>
                <a:latin typeface="微软雅黑" panose="020B0503020204020204" pitchFamily="34" charset="-122"/>
                <a:ea typeface="微软雅黑" panose="020B0503020204020204" pitchFamily="34" charset="-122"/>
              </a:rPr>
              <a:t>人民交通出版社</a:t>
            </a:r>
            <a:r>
              <a:rPr lang="en-US" altLang="zh-CN" sz="2800">
                <a:solidFill>
                  <a:srgbClr val="898989"/>
                </a:solidFill>
                <a:latin typeface="微软雅黑" panose="020B0503020204020204" pitchFamily="34" charset="-122"/>
                <a:ea typeface="微软雅黑" panose="020B0503020204020204" pitchFamily="34" charset="-122"/>
              </a:rPr>
              <a:t>,2008.</a:t>
            </a:r>
          </a:p>
          <a:p>
            <a:pPr>
              <a:lnSpc>
                <a:spcPct val="178000"/>
              </a:lnSpc>
            </a:pPr>
            <a:r>
              <a:rPr lang="en-US" altLang="zh-CN" sz="2800">
                <a:solidFill>
                  <a:srgbClr val="898989"/>
                </a:solidFill>
                <a:latin typeface="微软雅黑" panose="020B0503020204020204" pitchFamily="34" charset="-122"/>
                <a:ea typeface="微软雅黑" panose="020B0503020204020204" pitchFamily="34" charset="-122"/>
              </a:rPr>
              <a:t>[2]</a:t>
            </a:r>
            <a:r>
              <a:rPr lang="zh-CN" altLang="zh-CN" sz="2800">
                <a:solidFill>
                  <a:srgbClr val="898989"/>
                </a:solidFill>
                <a:latin typeface="微软雅黑" panose="020B0503020204020204" pitchFamily="34" charset="-122"/>
                <a:ea typeface="微软雅黑" panose="020B0503020204020204" pitchFamily="34" charset="-122"/>
              </a:rPr>
              <a:t>史国棚</a:t>
            </a:r>
            <a:r>
              <a:rPr lang="en-US" altLang="zh-CN" sz="2800">
                <a:solidFill>
                  <a:srgbClr val="898989"/>
                </a:solidFill>
                <a:latin typeface="微软雅黑" panose="020B0503020204020204" pitchFamily="34" charset="-122"/>
                <a:ea typeface="微软雅黑" panose="020B0503020204020204" pitchFamily="34" charset="-122"/>
              </a:rPr>
              <a:t>,</a:t>
            </a:r>
            <a:r>
              <a:rPr lang="zh-CN" altLang="zh-CN" sz="2800">
                <a:solidFill>
                  <a:srgbClr val="898989"/>
                </a:solidFill>
                <a:latin typeface="微软雅黑" panose="020B0503020204020204" pitchFamily="34" charset="-122"/>
                <a:ea typeface="微软雅黑" panose="020B0503020204020204" pitchFamily="34" charset="-122"/>
              </a:rPr>
              <a:t>马保松</a:t>
            </a:r>
            <a:r>
              <a:rPr lang="en-US" altLang="zh-CN" sz="2800">
                <a:solidFill>
                  <a:srgbClr val="898989"/>
                </a:solidFill>
                <a:latin typeface="微软雅黑" panose="020B0503020204020204" pitchFamily="34" charset="-122"/>
                <a:ea typeface="微软雅黑" panose="020B0503020204020204" pitchFamily="34" charset="-122"/>
              </a:rPr>
              <a:t>,</a:t>
            </a:r>
            <a:r>
              <a:rPr lang="zh-CN" altLang="zh-CN" sz="2800">
                <a:solidFill>
                  <a:srgbClr val="898989"/>
                </a:solidFill>
                <a:latin typeface="微软雅黑" panose="020B0503020204020204" pitchFamily="34" charset="-122"/>
                <a:ea typeface="微软雅黑" panose="020B0503020204020204" pitchFamily="34" charset="-122"/>
              </a:rPr>
              <a:t>杨超</a:t>
            </a:r>
            <a:r>
              <a:rPr lang="en-US" altLang="zh-CN" sz="2800">
                <a:solidFill>
                  <a:srgbClr val="898989"/>
                </a:solidFill>
                <a:latin typeface="微软雅黑" panose="020B0503020204020204" pitchFamily="34" charset="-122"/>
                <a:ea typeface="微软雅黑" panose="020B0503020204020204" pitchFamily="34" charset="-122"/>
              </a:rPr>
              <a:t>,</a:t>
            </a:r>
            <a:r>
              <a:rPr lang="zh-CN" altLang="zh-CN" sz="2800">
                <a:solidFill>
                  <a:srgbClr val="898989"/>
                </a:solidFill>
                <a:latin typeface="微软雅黑" panose="020B0503020204020204" pitchFamily="34" charset="-122"/>
                <a:ea typeface="微软雅黑" panose="020B0503020204020204" pitchFamily="34" charset="-122"/>
              </a:rPr>
              <a:t>曾聪</a:t>
            </a:r>
            <a:r>
              <a:rPr lang="en-US" altLang="zh-CN" sz="2800">
                <a:solidFill>
                  <a:srgbClr val="898989"/>
                </a:solidFill>
                <a:latin typeface="微软雅黑" panose="020B0503020204020204" pitchFamily="34" charset="-122"/>
                <a:ea typeface="微软雅黑" panose="020B0503020204020204" pitchFamily="34" charset="-122"/>
              </a:rPr>
              <a:t>.</a:t>
            </a:r>
            <a:r>
              <a:rPr lang="zh-CN" altLang="zh-CN" sz="2800">
                <a:solidFill>
                  <a:srgbClr val="898989"/>
                </a:solidFill>
                <a:latin typeface="微软雅黑" panose="020B0503020204020204" pitchFamily="34" charset="-122"/>
                <a:ea typeface="微软雅黑" panose="020B0503020204020204" pitchFamily="34" charset="-122"/>
              </a:rPr>
              <a:t>水泥砂浆喷涂法修复钢筋混凝土管道结构性能</a:t>
            </a:r>
            <a:r>
              <a:rPr lang="en-US" altLang="zh-CN" sz="2800">
                <a:solidFill>
                  <a:srgbClr val="898989"/>
                </a:solidFill>
                <a:latin typeface="微软雅黑" panose="020B0503020204020204" pitchFamily="34" charset="-122"/>
                <a:ea typeface="微软雅黑" panose="020B0503020204020204" pitchFamily="34" charset="-122"/>
              </a:rPr>
              <a:t>[J].</a:t>
            </a:r>
            <a:r>
              <a:rPr lang="zh-CN" altLang="zh-CN" sz="2800">
                <a:solidFill>
                  <a:srgbClr val="898989"/>
                </a:solidFill>
                <a:latin typeface="微软雅黑" panose="020B0503020204020204" pitchFamily="34" charset="-122"/>
                <a:ea typeface="微软雅黑" panose="020B0503020204020204" pitchFamily="34" charset="-122"/>
              </a:rPr>
              <a:t>中国给水排水</a:t>
            </a:r>
            <a:r>
              <a:rPr lang="en-US" altLang="zh-CN" sz="2800">
                <a:solidFill>
                  <a:srgbClr val="898989"/>
                </a:solidFill>
                <a:latin typeface="微软雅黑" panose="020B0503020204020204" pitchFamily="34" charset="-122"/>
                <a:ea typeface="微软雅黑" panose="020B0503020204020204" pitchFamily="34" charset="-122"/>
              </a:rPr>
              <a:t>,2020,36(20):32-38.</a:t>
            </a:r>
          </a:p>
          <a:p>
            <a:pPr>
              <a:lnSpc>
                <a:spcPct val="178000"/>
              </a:lnSpc>
            </a:pPr>
            <a:r>
              <a:rPr lang="en-US" altLang="zh-CN" sz="2800">
                <a:solidFill>
                  <a:srgbClr val="898989"/>
                </a:solidFill>
                <a:latin typeface="微软雅黑" panose="020B0503020204020204" pitchFamily="34" charset="-122"/>
                <a:ea typeface="微软雅黑" panose="020B0503020204020204" pitchFamily="34" charset="-122"/>
              </a:rPr>
              <a:t>[3]</a:t>
            </a:r>
            <a:r>
              <a:rPr lang="zh-CN" altLang="zh-CN" sz="2800">
                <a:solidFill>
                  <a:srgbClr val="898989"/>
                </a:solidFill>
                <a:latin typeface="微软雅黑" panose="020B0503020204020204" pitchFamily="34" charset="-122"/>
                <a:ea typeface="微软雅黑" panose="020B0503020204020204" pitchFamily="34" charset="-122"/>
              </a:rPr>
              <a:t>刘磊</a:t>
            </a:r>
            <a:r>
              <a:rPr lang="en-US" altLang="zh-CN" sz="2800">
                <a:solidFill>
                  <a:srgbClr val="898989"/>
                </a:solidFill>
                <a:latin typeface="微软雅黑" panose="020B0503020204020204" pitchFamily="34" charset="-122"/>
                <a:ea typeface="微软雅黑" panose="020B0503020204020204" pitchFamily="34" charset="-122"/>
              </a:rPr>
              <a:t>.</a:t>
            </a:r>
            <a:r>
              <a:rPr lang="zh-CN" altLang="zh-CN" sz="2800">
                <a:solidFill>
                  <a:srgbClr val="898989"/>
                </a:solidFill>
                <a:latin typeface="微软雅黑" panose="020B0503020204020204" pitchFamily="34" charset="-122"/>
                <a:ea typeface="微软雅黑" panose="020B0503020204020204" pitchFamily="34" charset="-122"/>
              </a:rPr>
              <a:t>喷涂修复排水管道强度理论研究</a:t>
            </a:r>
            <a:r>
              <a:rPr lang="en-US" altLang="zh-CN" sz="2800">
                <a:solidFill>
                  <a:srgbClr val="898989"/>
                </a:solidFill>
                <a:latin typeface="微软雅黑" panose="020B0503020204020204" pitchFamily="34" charset="-122"/>
                <a:ea typeface="微软雅黑" panose="020B0503020204020204" pitchFamily="34" charset="-122"/>
              </a:rPr>
              <a:t>[D].</a:t>
            </a:r>
            <a:r>
              <a:rPr lang="zh-CN" altLang="zh-CN" sz="2800">
                <a:solidFill>
                  <a:srgbClr val="898989"/>
                </a:solidFill>
                <a:latin typeface="微软雅黑" panose="020B0503020204020204" pitchFamily="34" charset="-122"/>
                <a:ea typeface="微软雅黑" panose="020B0503020204020204" pitchFamily="34" charset="-122"/>
              </a:rPr>
              <a:t>中国地质大学</a:t>
            </a:r>
            <a:r>
              <a:rPr lang="en-US" altLang="zh-CN" sz="2800">
                <a:solidFill>
                  <a:srgbClr val="898989"/>
                </a:solidFill>
                <a:latin typeface="微软雅黑" panose="020B0503020204020204" pitchFamily="34" charset="-122"/>
                <a:ea typeface="微软雅黑" panose="020B0503020204020204" pitchFamily="34" charset="-122"/>
              </a:rPr>
              <a:t>(</a:t>
            </a:r>
            <a:r>
              <a:rPr lang="zh-CN" altLang="zh-CN" sz="2800">
                <a:solidFill>
                  <a:srgbClr val="898989"/>
                </a:solidFill>
                <a:latin typeface="微软雅黑" panose="020B0503020204020204" pitchFamily="34" charset="-122"/>
                <a:ea typeface="微软雅黑" panose="020B0503020204020204" pitchFamily="34" charset="-122"/>
              </a:rPr>
              <a:t>北京</a:t>
            </a:r>
            <a:r>
              <a:rPr lang="en-US" altLang="zh-CN" sz="2800">
                <a:solidFill>
                  <a:srgbClr val="898989"/>
                </a:solidFill>
                <a:latin typeface="微软雅黑" panose="020B0503020204020204" pitchFamily="34" charset="-122"/>
                <a:ea typeface="微软雅黑" panose="020B0503020204020204" pitchFamily="34" charset="-122"/>
              </a:rPr>
              <a:t>),2018.</a:t>
            </a:r>
          </a:p>
          <a:p>
            <a:pPr>
              <a:lnSpc>
                <a:spcPct val="178000"/>
              </a:lnSpc>
            </a:pPr>
            <a:r>
              <a:rPr lang="en-US" altLang="zh-CN" sz="2800">
                <a:solidFill>
                  <a:srgbClr val="898989"/>
                </a:solidFill>
                <a:latin typeface="微软雅黑" panose="020B0503020204020204" pitchFamily="34" charset="-122"/>
                <a:ea typeface="微软雅黑" panose="020B0503020204020204" pitchFamily="34" charset="-122"/>
              </a:rPr>
              <a:t>[4]</a:t>
            </a:r>
            <a:r>
              <a:rPr lang="zh-CN" altLang="zh-CN" sz="2800">
                <a:solidFill>
                  <a:srgbClr val="898989"/>
                </a:solidFill>
                <a:latin typeface="微软雅黑" panose="020B0503020204020204" pitchFamily="34" charset="-122"/>
                <a:ea typeface="微软雅黑" panose="020B0503020204020204" pitchFamily="34" charset="-122"/>
              </a:rPr>
              <a:t>张海丰</a:t>
            </a:r>
            <a:r>
              <a:rPr lang="en-US" altLang="zh-CN" sz="2800">
                <a:solidFill>
                  <a:srgbClr val="898989"/>
                </a:solidFill>
                <a:latin typeface="微软雅黑" panose="020B0503020204020204" pitchFamily="34" charset="-122"/>
                <a:ea typeface="微软雅黑" panose="020B0503020204020204" pitchFamily="34" charset="-122"/>
              </a:rPr>
              <a:t>.</a:t>
            </a:r>
            <a:r>
              <a:rPr lang="zh-CN" altLang="zh-CN" sz="2800">
                <a:solidFill>
                  <a:srgbClr val="898989"/>
                </a:solidFill>
                <a:latin typeface="微软雅黑" panose="020B0503020204020204" pitchFamily="34" charset="-122"/>
                <a:ea typeface="微软雅黑" panose="020B0503020204020204" pitchFamily="34" charset="-122"/>
              </a:rPr>
              <a:t>水泥砂浆内衬法修复混凝土重力管道理论与实验研究</a:t>
            </a:r>
            <a:r>
              <a:rPr lang="en-US" altLang="zh-CN" sz="2800">
                <a:solidFill>
                  <a:srgbClr val="898989"/>
                </a:solidFill>
                <a:latin typeface="微软雅黑" panose="020B0503020204020204" pitchFamily="34" charset="-122"/>
                <a:ea typeface="微软雅黑" panose="020B0503020204020204" pitchFamily="34" charset="-122"/>
              </a:rPr>
              <a:t>[D].</a:t>
            </a:r>
            <a:r>
              <a:rPr lang="zh-CN" altLang="zh-CN" sz="2800">
                <a:solidFill>
                  <a:srgbClr val="898989"/>
                </a:solidFill>
                <a:latin typeface="微软雅黑" panose="020B0503020204020204" pitchFamily="34" charset="-122"/>
                <a:ea typeface="微软雅黑" panose="020B0503020204020204" pitchFamily="34" charset="-122"/>
              </a:rPr>
              <a:t>中国地质大学</a:t>
            </a:r>
            <a:r>
              <a:rPr lang="en-US" altLang="zh-CN" sz="2800">
                <a:solidFill>
                  <a:srgbClr val="898989"/>
                </a:solidFill>
                <a:latin typeface="微软雅黑" panose="020B0503020204020204" pitchFamily="34" charset="-122"/>
                <a:ea typeface="微软雅黑" panose="020B0503020204020204" pitchFamily="34" charset="-122"/>
              </a:rPr>
              <a:t>,2019.</a:t>
            </a:r>
          </a:p>
          <a:p>
            <a:pPr algn="l">
              <a:lnSpc>
                <a:spcPct val="178000"/>
              </a:lnSpc>
            </a:pPr>
            <a:r>
              <a:rPr lang="en-US" altLang="zh-CN" sz="2800">
                <a:solidFill>
                  <a:srgbClr val="898989"/>
                </a:solidFill>
                <a:latin typeface="微软雅黑" panose="020B0503020204020204" pitchFamily="34" charset="-122"/>
                <a:ea typeface="微软雅黑" panose="020B0503020204020204" pitchFamily="34" charset="-122"/>
              </a:rPr>
              <a:t>[5]</a:t>
            </a:r>
            <a:r>
              <a:rPr lang="zh-CN" altLang="zh-CN" sz="2800">
                <a:solidFill>
                  <a:srgbClr val="898989"/>
                </a:solidFill>
                <a:latin typeface="微软雅黑" panose="020B0503020204020204" pitchFamily="34" charset="-122"/>
                <a:ea typeface="微软雅黑" panose="020B0503020204020204" pitchFamily="34" charset="-122"/>
              </a:rPr>
              <a:t>苏林耒</a:t>
            </a:r>
            <a:r>
              <a:rPr lang="en-US" altLang="zh-CN" sz="2800">
                <a:solidFill>
                  <a:srgbClr val="898989"/>
                </a:solidFill>
                <a:latin typeface="微软雅黑" panose="020B0503020204020204" pitchFamily="34" charset="-122"/>
                <a:ea typeface="微软雅黑" panose="020B0503020204020204" pitchFamily="34" charset="-122"/>
              </a:rPr>
              <a:t>. CIPP</a:t>
            </a:r>
            <a:r>
              <a:rPr lang="zh-CN" altLang="zh-CN" sz="2800">
                <a:solidFill>
                  <a:srgbClr val="898989"/>
                </a:solidFill>
                <a:latin typeface="微软雅黑" panose="020B0503020204020204" pitchFamily="34" charset="-122"/>
                <a:ea typeface="微软雅黑" panose="020B0503020204020204" pitchFamily="34" charset="-122"/>
              </a:rPr>
              <a:t>修复排水管道强度理论研究</a:t>
            </a:r>
            <a:r>
              <a:rPr lang="en-US" altLang="zh-CN" sz="2800">
                <a:solidFill>
                  <a:srgbClr val="898989"/>
                </a:solidFill>
                <a:latin typeface="微软雅黑" panose="020B0503020204020204" pitchFamily="34" charset="-122"/>
                <a:ea typeface="微软雅黑" panose="020B0503020204020204" pitchFamily="34" charset="-122"/>
              </a:rPr>
              <a:t>[D].</a:t>
            </a:r>
            <a:r>
              <a:rPr lang="zh-CN" altLang="zh-CN" sz="2800">
                <a:solidFill>
                  <a:srgbClr val="898989"/>
                </a:solidFill>
                <a:latin typeface="微软雅黑" panose="020B0503020204020204" pitchFamily="34" charset="-122"/>
                <a:ea typeface="微软雅黑" panose="020B0503020204020204" pitchFamily="34" charset="-122"/>
              </a:rPr>
              <a:t>中国地质大学</a:t>
            </a:r>
            <a:r>
              <a:rPr lang="en-US" altLang="zh-CN" sz="2800">
                <a:solidFill>
                  <a:srgbClr val="898989"/>
                </a:solidFill>
                <a:latin typeface="微软雅黑" panose="020B0503020204020204" pitchFamily="34" charset="-122"/>
                <a:ea typeface="微软雅黑" panose="020B0503020204020204" pitchFamily="34" charset="-122"/>
              </a:rPr>
              <a:t>(</a:t>
            </a:r>
            <a:r>
              <a:rPr lang="zh-CN" altLang="zh-CN" sz="2800">
                <a:solidFill>
                  <a:srgbClr val="898989"/>
                </a:solidFill>
                <a:latin typeface="微软雅黑" panose="020B0503020204020204" pitchFamily="34" charset="-122"/>
                <a:ea typeface="微软雅黑" panose="020B0503020204020204" pitchFamily="34" charset="-122"/>
              </a:rPr>
              <a:t>北京</a:t>
            </a:r>
            <a:r>
              <a:rPr lang="en-US" altLang="zh-CN" sz="2800">
                <a:solidFill>
                  <a:srgbClr val="898989"/>
                </a:solidFill>
                <a:latin typeface="微软雅黑" panose="020B0503020204020204" pitchFamily="34" charset="-122"/>
                <a:ea typeface="微软雅黑" panose="020B0503020204020204" pitchFamily="34" charset="-122"/>
              </a:rPr>
              <a:t>),2021.</a:t>
            </a:r>
          </a:p>
          <a:p>
            <a:pPr algn="l">
              <a:lnSpc>
                <a:spcPct val="178000"/>
              </a:lnSpc>
            </a:pPr>
            <a:endParaRPr lang="zh-CN" altLang="en-US" dirty="0"/>
          </a:p>
        </p:txBody>
      </p:sp>
      <p:pic>
        <p:nvPicPr>
          <p:cNvPr id="9904" name="image 904"/>
          <p:cNvPicPr>
            <a:picLocks noChangeAspect="1"/>
          </p:cNvPicPr>
          <p:nvPr/>
        </p:nvPicPr>
        <p:blipFill>
          <a:blip r:embed="rId4"/>
          <a:srcRect/>
          <a:stretch>
            <a:fillRect/>
          </a:stretch>
        </p:blipFill>
        <p:spPr>
          <a:xfrm>
            <a:off x="18097500" y="2400300"/>
            <a:ext cx="3175000" cy="3746500"/>
          </a:xfrm>
          <a:prstGeom prst="rect">
            <a:avLst/>
          </a:prstGeom>
        </p:spPr>
      </p:pic>
      <p:pic>
        <p:nvPicPr>
          <p:cNvPr id="9905" name="image 905"/>
          <p:cNvPicPr>
            <a:picLocks noChangeAspect="1"/>
          </p:cNvPicPr>
          <p:nvPr/>
        </p:nvPicPr>
        <p:blipFill>
          <a:blip r:embed="rId5"/>
          <a:srcRect/>
          <a:stretch>
            <a:fillRect/>
          </a:stretch>
        </p:blipFill>
        <p:spPr>
          <a:xfrm>
            <a:off x="18859500" y="2908300"/>
            <a:ext cx="1651000" cy="101600"/>
          </a:xfrm>
          <a:prstGeom prst="rect">
            <a:avLst/>
          </a:prstGeom>
        </p:spPr>
      </p:pic>
      <p:sp>
        <p:nvSpPr>
          <p:cNvPr id="906" name="Object 906"/>
          <p:cNvSpPr txBox="1"/>
          <p:nvPr/>
        </p:nvSpPr>
        <p:spPr>
          <a:xfrm>
            <a:off x="18097500" y="3663950"/>
            <a:ext cx="3177500" cy="1830240"/>
          </a:xfrm>
          <a:prstGeom prst="rect">
            <a:avLst/>
          </a:prstGeom>
        </p:spPr>
        <p:txBody>
          <a:bodyPr vert="horz" lIns="0" tIns="0" rIns="0" bIns="0" rtlCol="0" anchor="t" anchorCtr="0">
            <a:noAutofit/>
          </a:bodyPr>
          <a:lstStyle/>
          <a:p>
            <a:pPr algn="ctr">
              <a:lnSpc>
                <a:spcPct val="100000"/>
              </a:lnSpc>
            </a:pPr>
            <a:r>
              <a:rPr lang="zh-CN" sz="6000" b="1" i="0" spc="1200" dirty="0">
                <a:solidFill>
                  <a:srgbClr val="FFFFFF"/>
                </a:solidFill>
                <a:latin typeface="OPPOSans-B" panose="00020600040101010101" charset="-122"/>
                <a:ea typeface="OPPOSans-B" panose="00020600040101010101" charset="-122"/>
              </a:rPr>
              <a:t>参考</a:t>
            </a:r>
            <a:endParaRPr lang="zh-CN" altLang="en-US" sz="6000"/>
          </a:p>
          <a:p>
            <a:pPr algn="ctr">
              <a:lnSpc>
                <a:spcPct val="100000"/>
              </a:lnSpc>
            </a:pPr>
            <a:r>
              <a:rPr lang="zh-CN" sz="6000" b="1" i="0" spc="1200" dirty="0">
                <a:solidFill>
                  <a:srgbClr val="FFFFFF"/>
                </a:solidFill>
                <a:latin typeface="OPPOSans-B" panose="00020600040101010101" charset="-122"/>
                <a:ea typeface="OPPOSans-B" panose="00020600040101010101" charset="-122"/>
              </a:rPr>
              <a:t>文献</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769"/>
    </mc:Choice>
    <mc:Fallback>
      <p:transition spd="slow" advTm="3769"/>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1101" name="image 1101"/>
          <p:cNvPicPr>
            <a:picLocks noChangeAspect="1"/>
          </p:cNvPicPr>
          <p:nvPr/>
        </p:nvPicPr>
        <p:blipFill>
          <a:blip r:embed="rId2"/>
          <a:srcRect/>
          <a:stretch>
            <a:fillRect/>
          </a:stretch>
        </p:blipFill>
        <p:spPr>
          <a:xfrm>
            <a:off x="0" y="4114800"/>
            <a:ext cx="9258300" cy="4953000"/>
          </a:xfrm>
          <a:prstGeom prst="rect">
            <a:avLst/>
          </a:prstGeom>
        </p:spPr>
      </p:pic>
      <p:sp>
        <p:nvSpPr>
          <p:cNvPr id="1102" name="Object 1102"/>
          <p:cNvSpPr txBox="1"/>
          <p:nvPr/>
        </p:nvSpPr>
        <p:spPr>
          <a:xfrm>
            <a:off x="1587500" y="5667375"/>
            <a:ext cx="2834330" cy="1677720"/>
          </a:xfrm>
          <a:prstGeom prst="rect">
            <a:avLst/>
          </a:prstGeom>
        </p:spPr>
        <p:txBody>
          <a:bodyPr vert="horz" lIns="0" tIns="0" rIns="0" bIns="0" rtlCol="0" anchor="t" anchorCtr="0">
            <a:noAutofit/>
          </a:bodyPr>
          <a:lstStyle/>
          <a:p>
            <a:pPr algn="l">
              <a:lnSpc>
                <a:spcPct val="100000"/>
              </a:lnSpc>
            </a:pPr>
            <a:r>
              <a:rPr lang="zh-CN" sz="11000" b="0" i="0" dirty="0">
                <a:solidFill>
                  <a:srgbClr val="FFFFFF"/>
                </a:solidFill>
                <a:latin typeface="Microsoft YaHei UI" panose="020B0503020204020204" pitchFamily="34" charset="-122"/>
                <a:ea typeface="Microsoft YaHei UI" panose="020B0503020204020204" pitchFamily="34" charset="-122"/>
              </a:rPr>
              <a:t>02</a:t>
            </a:r>
            <a:endParaRPr lang="zh-CN" altLang="en-US">
              <a:latin typeface="Microsoft YaHei UI" panose="020B0503020204020204" pitchFamily="34" charset="-122"/>
              <a:ea typeface="Microsoft YaHei UI" panose="020B0503020204020204" pitchFamily="34" charset="-122"/>
            </a:endParaRPr>
          </a:p>
        </p:txBody>
      </p:sp>
      <p:sp>
        <p:nvSpPr>
          <p:cNvPr id="1103" name="Object 1103"/>
          <p:cNvSpPr txBox="1"/>
          <p:nvPr/>
        </p:nvSpPr>
        <p:spPr>
          <a:xfrm>
            <a:off x="1536700" y="7321550"/>
            <a:ext cx="4854915" cy="915120"/>
          </a:xfrm>
          <a:prstGeom prst="rect">
            <a:avLst/>
          </a:prstGeom>
        </p:spPr>
        <p:txBody>
          <a:bodyPr vert="horz" lIns="0" tIns="0" rIns="0" bIns="0" rtlCol="0" anchor="t" anchorCtr="0">
            <a:noAutofit/>
          </a:bodyPr>
          <a:lstStyle/>
          <a:p>
            <a:pPr algn="l">
              <a:lnSpc>
                <a:spcPct val="100000"/>
              </a:lnSpc>
            </a:pPr>
            <a:r>
              <a:rPr lang="zh-CN" sz="6000" b="0" i="0" dirty="0">
                <a:solidFill>
                  <a:srgbClr val="FFFFFF"/>
                </a:solidFill>
                <a:latin typeface="Microsoft YaHei UI" panose="020B0503020204020204" pitchFamily="34" charset="-122"/>
                <a:ea typeface="Microsoft YaHei UI" panose="020B0503020204020204" pitchFamily="34" charset="-122"/>
              </a:rPr>
              <a:t>Part.two</a:t>
            </a:r>
            <a:endParaRPr lang="zh-CN" altLang="en-US">
              <a:latin typeface="Microsoft YaHei UI" panose="020B0503020204020204" pitchFamily="34" charset="-122"/>
              <a:ea typeface="Microsoft YaHei UI" panose="020B0503020204020204" pitchFamily="34" charset="-122"/>
            </a:endParaRPr>
          </a:p>
        </p:txBody>
      </p:sp>
      <p:pic>
        <p:nvPicPr>
          <p:cNvPr id="91104" name="image 1104"/>
          <p:cNvPicPr>
            <a:picLocks noChangeAspect="1"/>
          </p:cNvPicPr>
          <p:nvPr/>
        </p:nvPicPr>
        <p:blipFill>
          <a:blip r:embed="rId3"/>
          <a:srcRect/>
          <a:stretch>
            <a:fillRect/>
          </a:stretch>
        </p:blipFill>
        <p:spPr>
          <a:xfrm>
            <a:off x="1562100" y="4902200"/>
            <a:ext cx="3733800" cy="101600"/>
          </a:xfrm>
          <a:prstGeom prst="rect">
            <a:avLst/>
          </a:prstGeom>
        </p:spPr>
      </p:pic>
      <p:sp>
        <p:nvSpPr>
          <p:cNvPr id="1105" name="Object 1105"/>
          <p:cNvSpPr txBox="1"/>
          <p:nvPr/>
        </p:nvSpPr>
        <p:spPr>
          <a:xfrm>
            <a:off x="9994900" y="6076950"/>
            <a:ext cx="7659182" cy="915120"/>
          </a:xfrm>
          <a:prstGeom prst="rect">
            <a:avLst/>
          </a:prstGeom>
        </p:spPr>
        <p:txBody>
          <a:bodyPr vert="horz" lIns="0" tIns="0" rIns="0" bIns="0" rtlCol="0" anchor="t" anchorCtr="0">
            <a:noAutofit/>
          </a:bodyPr>
          <a:lstStyle/>
          <a:p>
            <a:pPr algn="l">
              <a:lnSpc>
                <a:spcPct val="100000"/>
              </a:lnSpc>
            </a:pPr>
            <a:r>
              <a:rPr lang="zh-CN" sz="6000" b="1" i="0" spc="600">
                <a:solidFill>
                  <a:srgbClr val="313131"/>
                </a:solidFill>
                <a:latin typeface="Microsoft YaHei UI" panose="020B0503020204020204" pitchFamily="34" charset="-122"/>
                <a:ea typeface="Microsoft YaHei UI" panose="020B0503020204020204" pitchFamily="34" charset="-122"/>
              </a:rPr>
              <a:t>研究</a:t>
            </a:r>
            <a:r>
              <a:rPr lang="zh-CN" altLang="en-US" sz="6000" b="1" i="0" spc="600">
                <a:solidFill>
                  <a:srgbClr val="313131"/>
                </a:solidFill>
                <a:latin typeface="Microsoft YaHei UI" panose="020B0503020204020204" pitchFamily="34" charset="-122"/>
                <a:ea typeface="Microsoft YaHei UI" panose="020B0503020204020204" pitchFamily="34" charset="-122"/>
              </a:rPr>
              <a:t>内容</a:t>
            </a:r>
            <a:endParaRPr lang="zh-CN" altLang="en-US" b="1" dirty="0">
              <a:latin typeface="Microsoft YaHei UI" panose="020B0503020204020204" pitchFamily="34" charset="-122"/>
              <a:ea typeface="Microsoft YaHei UI" panose="020B0503020204020204" pitchFamily="34" charset="-122"/>
            </a:endParaRPr>
          </a:p>
        </p:txBody>
      </p:sp>
      <p:sp>
        <p:nvSpPr>
          <p:cNvPr id="1106" name="Object 1106"/>
          <p:cNvSpPr txBox="1"/>
          <p:nvPr/>
        </p:nvSpPr>
        <p:spPr>
          <a:xfrm>
            <a:off x="9982200" y="7140575"/>
            <a:ext cx="7864826" cy="457560"/>
          </a:xfrm>
          <a:prstGeom prst="rect">
            <a:avLst/>
          </a:prstGeom>
        </p:spPr>
        <p:txBody>
          <a:bodyPr vert="horz" lIns="0" tIns="0" rIns="0" bIns="0" rtlCol="0" anchor="t" anchorCtr="0">
            <a:noAutofit/>
          </a:bodyPr>
          <a:lstStyle/>
          <a:p>
            <a:pPr algn="l">
              <a:lnSpc>
                <a:spcPct val="100000"/>
              </a:lnSpc>
            </a:pPr>
            <a:r>
              <a:rPr lang="zh-CN" sz="3000" b="0" i="0" spc="150">
                <a:solidFill>
                  <a:srgbClr val="898989"/>
                </a:solidFill>
                <a:latin typeface="Microsoft YaHei UI" panose="020B0503020204020204" pitchFamily="34" charset="-122"/>
                <a:ea typeface="Microsoft YaHei UI" panose="020B0503020204020204" pitchFamily="34" charset="-122"/>
              </a:rPr>
              <a:t>RESEARCH </a:t>
            </a:r>
            <a:r>
              <a:rPr lang="en-US" altLang="zh-CN" sz="3000" spc="150">
                <a:solidFill>
                  <a:srgbClr val="898989"/>
                </a:solidFill>
                <a:latin typeface="Microsoft YaHei UI" panose="020B0503020204020204" pitchFamily="34" charset="-122"/>
                <a:ea typeface="Microsoft YaHei UI" panose="020B0503020204020204" pitchFamily="34" charset="-122"/>
              </a:rPr>
              <a:t>CONTENT</a:t>
            </a:r>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760"/>
    </mc:Choice>
    <mc:Fallback>
      <p:transition spd="slow" advTm="276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GJiM2MxODZlZjA4YjBmMmYyY2Y0ZjQyMDg3YmNmNjQi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3317</TotalTime>
  <Words>3997</Words>
  <Application>Microsoft Office PowerPoint</Application>
  <PresentationFormat>自定义</PresentationFormat>
  <Paragraphs>357</Paragraphs>
  <Slides>34</Slides>
  <Notes>6</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34</vt:i4>
      </vt:variant>
    </vt:vector>
  </HeadingPairs>
  <TitlesOfParts>
    <vt:vector size="43" baseType="lpstr">
      <vt:lpstr>Arial</vt:lpstr>
      <vt:lpstr>等线</vt:lpstr>
      <vt:lpstr>Microsoft YaHei UI</vt:lpstr>
      <vt:lpstr>OPPOSans-R</vt:lpstr>
      <vt:lpstr>OPPOSans-B</vt:lpstr>
      <vt:lpstr>Cambria Math</vt:lpstr>
      <vt:lpstr>微软雅黑</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稿定设计</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稿定设计 ppt</dc:title>
  <dc:subject>www.gaoding.com</dc:subject>
  <dc:creator>稿定设计</dc:creator>
  <cp:lastModifiedBy>王 乾坤</cp:lastModifiedBy>
  <cp:revision>96</cp:revision>
  <dcterms:created xsi:type="dcterms:W3CDTF">2022-04-26T05:13:00Z</dcterms:created>
  <dcterms:modified xsi:type="dcterms:W3CDTF">2022-05-26T07:01:44Z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9CAC990F264E44819DE3571C354A725D</vt:lpwstr>
  </property>
  <property fmtid="{D5CDD505-2E9C-101B-9397-08002B2CF9AE}" pid="3" name="KSOProductBuildVer">
    <vt:lpwstr>2052-11.1.0.11691</vt:lpwstr>
  </property>
</Properties>
</file>